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5"/>
  </p:sldMasterIdLst>
  <p:handoutMasterIdLst>
    <p:handoutMasterId r:id="rId15"/>
  </p:handoutMasterIdLst>
  <p:sldIdLst>
    <p:sldId id="258" r:id="rId6"/>
    <p:sldId id="257" r:id="rId7"/>
    <p:sldId id="265" r:id="rId8"/>
    <p:sldId id="270" r:id="rId9"/>
    <p:sldId id="271" r:id="rId10"/>
    <p:sldId id="272" r:id="rId11"/>
    <p:sldId id="273" r:id="rId12"/>
    <p:sldId id="274"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2D6D"/>
    <a:srgbClr val="8C4799"/>
    <a:srgbClr val="007DBA"/>
    <a:srgbClr val="CE0058"/>
    <a:srgbClr val="4F758B"/>
    <a:srgbClr val="0076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3" autoAdjust="0"/>
    <p:restoredTop sz="94607" autoAdjust="0"/>
  </p:normalViewPr>
  <p:slideViewPr>
    <p:cSldViewPr>
      <p:cViewPr varScale="1">
        <p:scale>
          <a:sx n="103" d="100"/>
          <a:sy n="103" d="100"/>
        </p:scale>
        <p:origin x="145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8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DD9E2-C18E-4B60-94CE-8CDF59C59CBA}" type="datetimeFigureOut">
              <a:rPr lang="en-GB" smtClean="0"/>
              <a:t>21/05/2020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A2E4AD-B83C-4403-8299-99D5FA982BBE}" type="slidenum">
              <a:rPr lang="en-GB" smtClean="0"/>
              <a:t>‹#›</a:t>
            </a:fld>
            <a:endParaRPr lang="en-GB"/>
          </a:p>
        </p:txBody>
      </p:sp>
    </p:spTree>
    <p:extLst>
      <p:ext uri="{BB962C8B-B14F-4D97-AF65-F5344CB8AC3E}">
        <p14:creationId xmlns:p14="http://schemas.microsoft.com/office/powerpoint/2010/main" val="23904774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GB"/>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443481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EC24A3-B3C0-4D40-B2C3-9CA3A4E7F00A}"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428500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031017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1234366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771515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6EC24A3-B3C0-4D40-B2C3-9CA3A4E7F00A}" type="datetimeFigureOut">
              <a:rPr lang="en-GB" smtClean="0"/>
              <a:t>21/05/2020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14488486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6EC24A3-B3C0-4D40-B2C3-9CA3A4E7F00A}" type="datetimeFigureOut">
              <a:rPr lang="en-GB" smtClean="0"/>
              <a:t>21/05/2020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3062753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a:xfrm>
            <a:off x="516133" y="6387910"/>
            <a:ext cx="3859795" cy="228660"/>
          </a:xfrm>
        </p:spPr>
        <p:txBody>
          <a:bodyPr/>
          <a:lstStyle/>
          <a:p>
            <a:endParaRPr lang="en-GB"/>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1724396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a:xfrm>
            <a:off x="538546" y="6365498"/>
            <a:ext cx="3859795" cy="228660"/>
          </a:xfrm>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582449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6" y="372717"/>
            <a:ext cx="6624738" cy="536003"/>
          </a:xfrm>
          <a:prstGeom prst="rect">
            <a:avLst/>
          </a:prstGeom>
        </p:spPr>
      </p:pic>
      <p:sp>
        <p:nvSpPr>
          <p:cNvPr id="8" name="Rectangle 7"/>
          <p:cNvSpPr/>
          <p:nvPr userDrawn="1"/>
        </p:nvSpPr>
        <p:spPr>
          <a:xfrm>
            <a:off x="323528" y="1204344"/>
            <a:ext cx="8496944" cy="5328592"/>
          </a:xfrm>
          <a:prstGeom prst="rect">
            <a:avLst/>
          </a:prstGeom>
          <a:solidFill>
            <a:srgbClr val="CE00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64088" y="4365104"/>
            <a:ext cx="3069774" cy="1835641"/>
          </a:xfrm>
          <a:prstGeom prst="rect">
            <a:avLst/>
          </a:prstGeom>
        </p:spPr>
      </p:pic>
    </p:spTree>
    <p:extLst>
      <p:ext uri="{BB962C8B-B14F-4D97-AF65-F5344CB8AC3E}">
        <p14:creationId xmlns:p14="http://schemas.microsoft.com/office/powerpoint/2010/main" val="3641662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pic>
        <p:nvPicPr>
          <p:cNvPr id="7" name="Picture 6">
            <a:extLst>
              <a:ext uri="{FF2B5EF4-FFF2-40B4-BE49-F238E27FC236}">
                <a16:creationId xmlns:a16="http://schemas.microsoft.com/office/drawing/2014/main" id="{E4857E16-5C92-424A-999F-5E7A285595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77426" y="6393051"/>
            <a:ext cx="3415054" cy="276309"/>
          </a:xfrm>
          <a:prstGeom prst="rect">
            <a:avLst/>
          </a:prstGeom>
        </p:spPr>
      </p:pic>
      <p:cxnSp>
        <p:nvCxnSpPr>
          <p:cNvPr id="8" name="Straight Connector 7">
            <a:extLst>
              <a:ext uri="{FF2B5EF4-FFF2-40B4-BE49-F238E27FC236}">
                <a16:creationId xmlns:a16="http://schemas.microsoft.com/office/drawing/2014/main" id="{E84D80D5-4300-4FEC-BB46-D4BDE0EC51DB}"/>
              </a:ext>
            </a:extLst>
          </p:cNvPr>
          <p:cNvCxnSpPr/>
          <p:nvPr userDrawn="1"/>
        </p:nvCxnSpPr>
        <p:spPr>
          <a:xfrm>
            <a:off x="0" y="188640"/>
            <a:ext cx="9144000" cy="0"/>
          </a:xfrm>
          <a:prstGeom prst="line">
            <a:avLst/>
          </a:prstGeom>
          <a:ln w="57150">
            <a:solidFill>
              <a:srgbClr val="CE005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365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6EC24A3-B3C0-4D40-B2C3-9CA3A4E7F00A}"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1105787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EC24A3-B3C0-4D40-B2C3-9CA3A4E7F00A}"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167605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EC24A3-B3C0-4D40-B2C3-9CA3A4E7F00A}" type="datetimeFigureOut">
              <a:rPr lang="en-GB" smtClean="0"/>
              <a:t>21/05/2020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35312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EC24A3-B3C0-4D40-B2C3-9CA3A4E7F00A}" type="datetimeFigureOut">
              <a:rPr lang="en-GB" smtClean="0"/>
              <a:t>21/05/2020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3897593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D6EC24A3-B3C0-4D40-B2C3-9CA3A4E7F00A}" type="datetimeFigureOut">
              <a:rPr lang="en-GB" smtClean="0"/>
              <a:t>21/05/2020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4228910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EC24A3-B3C0-4D40-B2C3-9CA3A4E7F00A}"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240159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EC24A3-B3C0-4D40-B2C3-9CA3A4E7F00A}"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29FA7072-F9C3-4A92-92B9-7EFBDE1E25B6}" type="slidenum">
              <a:rPr lang="en-GB" smtClean="0"/>
              <a:t>‹#›</a:t>
            </a:fld>
            <a:endParaRPr lang="en-GB"/>
          </a:p>
        </p:txBody>
      </p:sp>
    </p:spTree>
    <p:extLst>
      <p:ext uri="{BB962C8B-B14F-4D97-AF65-F5344CB8AC3E}">
        <p14:creationId xmlns:p14="http://schemas.microsoft.com/office/powerpoint/2010/main" val="315505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D6EC24A3-B3C0-4D40-B2C3-9CA3A4E7F00A}" type="datetimeFigureOut">
              <a:rPr lang="en-GB" smtClean="0"/>
              <a:t>21/05/2020</a:t>
            </a:fld>
            <a:endParaRPr lang="en-GB"/>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GB"/>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29FA7072-F9C3-4A92-92B9-7EFBDE1E25B6}" type="slidenum">
              <a:rPr lang="en-GB" smtClean="0"/>
              <a:t>‹#›</a:t>
            </a:fld>
            <a:endParaRPr lang="en-GB"/>
          </a:p>
        </p:txBody>
      </p:sp>
    </p:spTree>
    <p:extLst>
      <p:ext uri="{BB962C8B-B14F-4D97-AF65-F5344CB8AC3E}">
        <p14:creationId xmlns:p14="http://schemas.microsoft.com/office/powerpoint/2010/main" val="218013292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51" r:id="rId18"/>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4" name="Rectangle 23">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7" name="Rectangle 26">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9" name="Rectangle 28">
            <a:extLst>
              <a:ext uri="{FF2B5EF4-FFF2-40B4-BE49-F238E27FC236}">
                <a16:creationId xmlns:a16="http://schemas.microsoft.com/office/drawing/2014/main" id="{02E8BD2A-4014-4DC6-A228-4ECE6A0A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1" name="Rectangle 30">
            <a:extLst>
              <a:ext uri="{FF2B5EF4-FFF2-40B4-BE49-F238E27FC236}">
                <a16:creationId xmlns:a16="http://schemas.microsoft.com/office/drawing/2014/main" id="{3896CA42-3323-41E5-B809-CD790B2AA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33" name="Freeform 5">
            <a:extLst>
              <a:ext uri="{FF2B5EF4-FFF2-40B4-BE49-F238E27FC236}">
                <a16:creationId xmlns:a16="http://schemas.microsoft.com/office/drawing/2014/main" id="{EA2FE539-0B6F-4FAE-A391-B46476F46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35" name="Freeform: Shape 34">
            <a:extLst>
              <a:ext uri="{FF2B5EF4-FFF2-40B4-BE49-F238E27FC236}">
                <a16:creationId xmlns:a16="http://schemas.microsoft.com/office/drawing/2014/main" id="{BD5A14FB-50A2-4964-8B07-EE40D1CE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122264" y="751601"/>
            <a:ext cx="6053670" cy="5354799"/>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37" name="Freeform 5">
            <a:extLst>
              <a:ext uri="{FF2B5EF4-FFF2-40B4-BE49-F238E27FC236}">
                <a16:creationId xmlns:a16="http://schemas.microsoft.com/office/drawing/2014/main" id="{FD63331C-DD2E-43D8-9511-B44EC057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p:cNvSpPr>
            <a:spLocks noGrp="1"/>
          </p:cNvSpPr>
          <p:nvPr>
            <p:ph type="title"/>
          </p:nvPr>
        </p:nvSpPr>
        <p:spPr>
          <a:xfrm>
            <a:off x="3924578" y="437513"/>
            <a:ext cx="4674298" cy="5954325"/>
          </a:xfrm>
        </p:spPr>
        <p:txBody>
          <a:bodyPr vert="horz" lIns="91440" tIns="45720" rIns="91440" bIns="45720" rtlCol="0" anchor="ctr">
            <a:normAutofit/>
          </a:bodyPr>
          <a:lstStyle/>
          <a:p>
            <a:r>
              <a:rPr lang="en-US" sz="5700">
                <a:solidFill>
                  <a:schemeClr val="bg2"/>
                </a:solidFill>
              </a:rPr>
              <a:t>STAFF TESTING AND SELF-ISOLATION GUIDE</a:t>
            </a:r>
          </a:p>
        </p:txBody>
      </p:sp>
      <p:pic>
        <p:nvPicPr>
          <p:cNvPr id="4" name="Picture 3">
            <a:extLst>
              <a:ext uri="{FF2B5EF4-FFF2-40B4-BE49-F238E27FC236}">
                <a16:creationId xmlns:a16="http://schemas.microsoft.com/office/drawing/2014/main" id="{155D1197-FF3C-4CF5-B6F6-A9D6BAF53F84}"/>
              </a:ext>
            </a:extLst>
          </p:cNvPr>
          <p:cNvPicPr>
            <a:picLocks noChangeAspect="1"/>
          </p:cNvPicPr>
          <p:nvPr/>
        </p:nvPicPr>
        <p:blipFill>
          <a:blip r:embed="rId3"/>
          <a:stretch>
            <a:fillRect/>
          </a:stretch>
        </p:blipFill>
        <p:spPr>
          <a:xfrm>
            <a:off x="5979175" y="5996918"/>
            <a:ext cx="2905125" cy="400050"/>
          </a:xfrm>
          <a:prstGeom prst="rect">
            <a:avLst/>
          </a:prstGeom>
        </p:spPr>
      </p:pic>
      <p:pic>
        <p:nvPicPr>
          <p:cNvPr id="5" name="Picture 4">
            <a:extLst>
              <a:ext uri="{FF2B5EF4-FFF2-40B4-BE49-F238E27FC236}">
                <a16:creationId xmlns:a16="http://schemas.microsoft.com/office/drawing/2014/main" id="{C871584E-A411-43B4-812C-F045B45F27F2}"/>
              </a:ext>
            </a:extLst>
          </p:cNvPr>
          <p:cNvPicPr>
            <a:picLocks noChangeAspect="1"/>
          </p:cNvPicPr>
          <p:nvPr/>
        </p:nvPicPr>
        <p:blipFill>
          <a:blip r:embed="rId3"/>
          <a:stretch>
            <a:fillRect/>
          </a:stretch>
        </p:blipFill>
        <p:spPr>
          <a:xfrm>
            <a:off x="317501" y="291467"/>
            <a:ext cx="4067139" cy="560065"/>
          </a:xfrm>
          <a:prstGeom prst="rect">
            <a:avLst/>
          </a:prstGeom>
        </p:spPr>
      </p:pic>
      <p:sp>
        <p:nvSpPr>
          <p:cNvPr id="6" name="TextBox 5">
            <a:extLst>
              <a:ext uri="{FF2B5EF4-FFF2-40B4-BE49-F238E27FC236}">
                <a16:creationId xmlns:a16="http://schemas.microsoft.com/office/drawing/2014/main" id="{F87788E9-B816-40FF-BC0A-59DA21E1807B}"/>
              </a:ext>
            </a:extLst>
          </p:cNvPr>
          <p:cNvSpPr txBox="1"/>
          <p:nvPr/>
        </p:nvSpPr>
        <p:spPr>
          <a:xfrm>
            <a:off x="625690" y="5370912"/>
            <a:ext cx="2542638" cy="1015663"/>
          </a:xfrm>
          <a:prstGeom prst="rect">
            <a:avLst/>
          </a:prstGeom>
          <a:noFill/>
        </p:spPr>
        <p:txBody>
          <a:bodyPr wrap="square" rtlCol="0">
            <a:spAutoFit/>
          </a:bodyPr>
          <a:lstStyle/>
          <a:p>
            <a:r>
              <a:rPr lang="en-GB" sz="1200" dirty="0"/>
              <a:t>Sue </a:t>
            </a:r>
            <a:r>
              <a:rPr lang="en-GB" sz="1200" dirty="0" err="1"/>
              <a:t>Hogston</a:t>
            </a:r>
            <a:r>
              <a:rPr lang="en-GB" sz="1200" dirty="0"/>
              <a:t>, Head of Nursing and Residential Care</a:t>
            </a:r>
          </a:p>
          <a:p>
            <a:endParaRPr lang="en-GB" sz="1200" dirty="0"/>
          </a:p>
          <a:p>
            <a:r>
              <a:rPr lang="en-GB" sz="1200" dirty="0"/>
              <a:t>Sue Norton, Head of Health, Safety and Facilities</a:t>
            </a:r>
          </a:p>
        </p:txBody>
      </p:sp>
    </p:spTree>
    <p:extLst>
      <p:ext uri="{BB962C8B-B14F-4D97-AF65-F5344CB8AC3E}">
        <p14:creationId xmlns:p14="http://schemas.microsoft.com/office/powerpoint/2010/main" val="236119352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Staff testing and Self-Isolation Guide</a:t>
            </a:r>
          </a:p>
        </p:txBody>
      </p:sp>
      <p:sp>
        <p:nvSpPr>
          <p:cNvPr id="3" name="Content Placeholder 2"/>
          <p:cNvSpPr>
            <a:spLocks noGrp="1"/>
          </p:cNvSpPr>
          <p:nvPr>
            <p:ph idx="1"/>
          </p:nvPr>
        </p:nvSpPr>
        <p:spPr/>
        <p:txBody>
          <a:bodyPr/>
          <a:lstStyle/>
          <a:p>
            <a:pPr marL="0" indent="0" algn="ctr">
              <a:buNone/>
            </a:pPr>
            <a:endParaRPr lang="en-GB" dirty="0"/>
          </a:p>
          <a:p>
            <a:pPr marL="0" indent="0" algn="ctr">
              <a:buNone/>
            </a:pPr>
            <a:r>
              <a:rPr lang="en-GB" sz="2400" dirty="0"/>
              <a:t>Case Studies for managers to assist when advising staff on testing and self-isolation and to enable effective decision making when calculating potential return to work</a:t>
            </a:r>
          </a:p>
        </p:txBody>
      </p:sp>
    </p:spTree>
    <p:extLst>
      <p:ext uri="{BB962C8B-B14F-4D97-AF65-F5344CB8AC3E}">
        <p14:creationId xmlns:p14="http://schemas.microsoft.com/office/powerpoint/2010/main" val="327211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AMANDA</a:t>
            </a:r>
          </a:p>
        </p:txBody>
      </p:sp>
      <p:sp>
        <p:nvSpPr>
          <p:cNvPr id="3" name="Content Placeholder 2"/>
          <p:cNvSpPr>
            <a:spLocks noGrp="1"/>
          </p:cNvSpPr>
          <p:nvPr>
            <p:ph idx="1"/>
          </p:nvPr>
        </p:nvSpPr>
        <p:spPr>
          <a:xfrm>
            <a:off x="251520" y="1916832"/>
            <a:ext cx="8352928" cy="3530600"/>
          </a:xfrm>
        </p:spPr>
        <p:txBody>
          <a:bodyPr>
            <a:normAutofit/>
          </a:bodyPr>
          <a:lstStyle/>
          <a:p>
            <a:pPr marL="0" indent="0" algn="ctr">
              <a:buNone/>
            </a:pPr>
            <a:endParaRPr lang="en-GB" dirty="0"/>
          </a:p>
          <a:p>
            <a:pPr>
              <a:lnSpc>
                <a:spcPct val="90000"/>
              </a:lnSpc>
            </a:pPr>
            <a:r>
              <a:rPr lang="en-US" sz="1500" dirty="0">
                <a:latin typeface="Century Gothic" panose="020B0502020202020204" pitchFamily="34" charset="0"/>
                <a:cs typeface="Calibri"/>
              </a:rPr>
              <a:t>Amanda is a Care Worker.  She phones her Manager to say that she is feeling unwell.  She has a temperature and a cough.  Her Manager tells her to start 7 days' isolation and books her for a test.  Amanda goes for her test the next day and two days later gets her test result – it is positive.  She has already been isolating for 4 days and therefore only has another 3 days to go before she can return to work provided she:</a:t>
            </a:r>
          </a:p>
          <a:p>
            <a:pPr marL="628650" lvl="1" indent="-285750">
              <a:lnSpc>
                <a:spcPct val="90000"/>
              </a:lnSpc>
              <a:buFont typeface="Wingdings" panose="05000000000000000000" pitchFamily="2" charset="2"/>
              <a:buChar char="q"/>
            </a:pPr>
            <a:r>
              <a:rPr lang="en-US" sz="1500" dirty="0">
                <a:latin typeface="Century Gothic" panose="020B0502020202020204" pitchFamily="34" charset="0"/>
                <a:cs typeface="Calibri"/>
              </a:rPr>
              <a:t>Feels well enough to do so, and</a:t>
            </a:r>
          </a:p>
          <a:p>
            <a:pPr marL="628650" lvl="1" indent="-285750">
              <a:lnSpc>
                <a:spcPct val="90000"/>
              </a:lnSpc>
              <a:buFont typeface="Wingdings" panose="05000000000000000000" pitchFamily="2" charset="2"/>
              <a:buChar char="q"/>
            </a:pPr>
            <a:r>
              <a:rPr lang="en-US" sz="1500" dirty="0">
                <a:latin typeface="Century Gothic" panose="020B0502020202020204" pitchFamily="34" charset="0"/>
                <a:cs typeface="Calibri"/>
              </a:rPr>
              <a:t>She has had a normal temperature for the previous 48 </a:t>
            </a:r>
            <a:r>
              <a:rPr lang="en-US" sz="1500" dirty="0" err="1">
                <a:latin typeface="Century Gothic" panose="020B0502020202020204" pitchFamily="34" charset="0"/>
                <a:cs typeface="Calibri"/>
              </a:rPr>
              <a:t>hrs</a:t>
            </a:r>
            <a:endParaRPr lang="en-US" sz="1500" dirty="0">
              <a:latin typeface="Century Gothic" panose="020B0502020202020204" pitchFamily="34" charset="0"/>
              <a:cs typeface="Calibri"/>
            </a:endParaRPr>
          </a:p>
        </p:txBody>
      </p:sp>
      <p:graphicFrame>
        <p:nvGraphicFramePr>
          <p:cNvPr id="4" name="Table 4">
            <a:extLst>
              <a:ext uri="{FF2B5EF4-FFF2-40B4-BE49-F238E27FC236}">
                <a16:creationId xmlns:a16="http://schemas.microsoft.com/office/drawing/2014/main" id="{2C3CAE66-2141-4B91-B5F0-9AD71F5B8BB7}"/>
              </a:ext>
            </a:extLst>
          </p:cNvPr>
          <p:cNvGraphicFramePr>
            <a:graphicFrameLocks noGrp="1"/>
          </p:cNvGraphicFramePr>
          <p:nvPr>
            <p:extLst>
              <p:ext uri="{D42A27DB-BD31-4B8C-83A1-F6EECF244321}">
                <p14:modId xmlns:p14="http://schemas.microsoft.com/office/powerpoint/2010/main" val="4213837060"/>
              </p:ext>
            </p:extLst>
          </p:nvPr>
        </p:nvGraphicFramePr>
        <p:xfrm>
          <a:off x="611560" y="4365104"/>
          <a:ext cx="7776864" cy="1829329"/>
        </p:xfrm>
        <a:graphic>
          <a:graphicData uri="http://schemas.openxmlformats.org/drawingml/2006/table">
            <a:tbl>
              <a:tblPr firstRow="1" bandRow="1">
                <a:tableStyleId>{8799B23B-EC83-4686-B30A-512413B5E67A}</a:tableStyleId>
              </a:tblPr>
              <a:tblGrid>
                <a:gridCol w="1027624">
                  <a:extLst>
                    <a:ext uri="{9D8B030D-6E8A-4147-A177-3AD203B41FA5}">
                      <a16:colId xmlns:a16="http://schemas.microsoft.com/office/drawing/2014/main" val="2742388755"/>
                    </a:ext>
                  </a:extLst>
                </a:gridCol>
                <a:gridCol w="1036447">
                  <a:extLst>
                    <a:ext uri="{9D8B030D-6E8A-4147-A177-3AD203B41FA5}">
                      <a16:colId xmlns:a16="http://schemas.microsoft.com/office/drawing/2014/main" val="3629171777"/>
                    </a:ext>
                  </a:extLst>
                </a:gridCol>
                <a:gridCol w="1662929">
                  <a:extLst>
                    <a:ext uri="{9D8B030D-6E8A-4147-A177-3AD203B41FA5}">
                      <a16:colId xmlns:a16="http://schemas.microsoft.com/office/drawing/2014/main" val="4232796989"/>
                    </a:ext>
                  </a:extLst>
                </a:gridCol>
                <a:gridCol w="1033506">
                  <a:extLst>
                    <a:ext uri="{9D8B030D-6E8A-4147-A177-3AD203B41FA5}">
                      <a16:colId xmlns:a16="http://schemas.microsoft.com/office/drawing/2014/main" val="2339604851"/>
                    </a:ext>
                  </a:extLst>
                </a:gridCol>
                <a:gridCol w="636441">
                  <a:extLst>
                    <a:ext uri="{9D8B030D-6E8A-4147-A177-3AD203B41FA5}">
                      <a16:colId xmlns:a16="http://schemas.microsoft.com/office/drawing/2014/main" val="3495815561"/>
                    </a:ext>
                  </a:extLst>
                </a:gridCol>
                <a:gridCol w="1107035">
                  <a:extLst>
                    <a:ext uri="{9D8B030D-6E8A-4147-A177-3AD203B41FA5}">
                      <a16:colId xmlns:a16="http://schemas.microsoft.com/office/drawing/2014/main" val="1009005759"/>
                    </a:ext>
                  </a:extLst>
                </a:gridCol>
                <a:gridCol w="636441">
                  <a:extLst>
                    <a:ext uri="{9D8B030D-6E8A-4147-A177-3AD203B41FA5}">
                      <a16:colId xmlns:a16="http://schemas.microsoft.com/office/drawing/2014/main" val="3323459848"/>
                    </a:ext>
                  </a:extLst>
                </a:gridCol>
                <a:gridCol w="636441">
                  <a:extLst>
                    <a:ext uri="{9D8B030D-6E8A-4147-A177-3AD203B41FA5}">
                      <a16:colId xmlns:a16="http://schemas.microsoft.com/office/drawing/2014/main" val="350149283"/>
                    </a:ext>
                  </a:extLst>
                </a:gridCol>
              </a:tblGrid>
              <a:tr h="702964">
                <a:tc rowSpan="4">
                  <a:txBody>
                    <a:bodyPr/>
                    <a:lstStyle/>
                    <a:p>
                      <a:pPr lvl="0">
                        <a:buNone/>
                      </a:pPr>
                      <a:r>
                        <a:rPr lang="en-US" sz="1300">
                          <a:solidFill>
                            <a:srgbClr val="FF0000"/>
                          </a:solidFill>
                        </a:rPr>
                        <a:t>JUNE</a:t>
                      </a:r>
                    </a:p>
                  </a:txBody>
                  <a:tcPr marL="46774" marR="46774" marT="23388" marB="23388"/>
                </a:tc>
                <a:tc>
                  <a:txBody>
                    <a:bodyPr/>
                    <a:lstStyle/>
                    <a:p>
                      <a:r>
                        <a:rPr lang="en-US" sz="1300" b="0" dirty="0">
                          <a:solidFill>
                            <a:srgbClr val="FF0000"/>
                          </a:solidFill>
                        </a:rPr>
                        <a:t>1</a:t>
                      </a:r>
                    </a:p>
                  </a:txBody>
                  <a:tcPr marL="46774" marR="46774" marT="23388" marB="23388"/>
                </a:tc>
                <a:tc>
                  <a:txBody>
                    <a:bodyPr/>
                    <a:lstStyle/>
                    <a:p>
                      <a:r>
                        <a:rPr lang="en-US" sz="1300" b="0">
                          <a:solidFill>
                            <a:srgbClr val="FF0000"/>
                          </a:solidFill>
                        </a:rPr>
                        <a:t>2</a:t>
                      </a:r>
                      <a:r>
                        <a:rPr lang="en-US" sz="1300" b="0"/>
                        <a:t> </a:t>
                      </a:r>
                      <a:r>
                        <a:rPr lang="en-US" sz="900" b="0"/>
                        <a:t> Starts to feel symptomatic</a:t>
                      </a:r>
                    </a:p>
                  </a:txBody>
                  <a:tcPr marL="46774" marR="46774" marT="23388" marB="23388">
                    <a:solidFill>
                      <a:schemeClr val="tx2">
                        <a:lumMod val="20000"/>
                        <a:lumOff val="80000"/>
                      </a:schemeClr>
                    </a:solidFill>
                  </a:tcPr>
                </a:tc>
                <a:tc>
                  <a:txBody>
                    <a:bodyPr/>
                    <a:lstStyle/>
                    <a:p>
                      <a:r>
                        <a:rPr lang="en-US" sz="1300" b="0">
                          <a:solidFill>
                            <a:srgbClr val="FF0000"/>
                          </a:solidFill>
                        </a:rPr>
                        <a:t>3</a:t>
                      </a:r>
                      <a:r>
                        <a:rPr lang="en-US" sz="900" b="0"/>
                        <a:t>  Goes for test</a:t>
                      </a:r>
                    </a:p>
                  </a:txBody>
                  <a:tcPr marL="46774" marR="46774" marT="23388" marB="23388">
                    <a:solidFill>
                      <a:schemeClr val="tx2">
                        <a:lumMod val="20000"/>
                        <a:lumOff val="80000"/>
                      </a:schemeClr>
                    </a:solidFill>
                  </a:tcPr>
                </a:tc>
                <a:tc>
                  <a:txBody>
                    <a:bodyPr/>
                    <a:lstStyle/>
                    <a:p>
                      <a:r>
                        <a:rPr lang="en-US" sz="1300" b="0">
                          <a:solidFill>
                            <a:srgbClr val="FF0000"/>
                          </a:solidFill>
                        </a:rPr>
                        <a:t>4</a:t>
                      </a:r>
                    </a:p>
                  </a:txBody>
                  <a:tcPr marL="46774" marR="46774" marT="23388" marB="23388">
                    <a:solidFill>
                      <a:schemeClr val="tx2">
                        <a:lumMod val="20000"/>
                        <a:lumOff val="80000"/>
                      </a:schemeClr>
                    </a:solidFill>
                  </a:tcPr>
                </a:tc>
                <a:tc>
                  <a:txBody>
                    <a:bodyPr/>
                    <a:lstStyle/>
                    <a:p>
                      <a:r>
                        <a:rPr lang="en-US" sz="1300" b="0" dirty="0">
                          <a:solidFill>
                            <a:srgbClr val="FF0000"/>
                          </a:solidFill>
                        </a:rPr>
                        <a:t>5</a:t>
                      </a:r>
                      <a:r>
                        <a:rPr lang="en-US" sz="900" b="0" dirty="0"/>
                        <a:t> Receives + test result </a:t>
                      </a:r>
                    </a:p>
                  </a:txBody>
                  <a:tcPr marL="46774" marR="46774" marT="23388" marB="23388">
                    <a:solidFill>
                      <a:schemeClr val="tx2">
                        <a:lumMod val="20000"/>
                        <a:lumOff val="80000"/>
                      </a:schemeClr>
                    </a:solidFill>
                  </a:tcPr>
                </a:tc>
                <a:tc>
                  <a:txBody>
                    <a:bodyPr/>
                    <a:lstStyle/>
                    <a:p>
                      <a:r>
                        <a:rPr lang="en-US" sz="1300" b="0">
                          <a:solidFill>
                            <a:srgbClr val="FF0000"/>
                          </a:solidFill>
                        </a:rPr>
                        <a:t>6</a:t>
                      </a:r>
                    </a:p>
                  </a:txBody>
                  <a:tcPr marL="46774" marR="46774" marT="23388" marB="23388">
                    <a:solidFill>
                      <a:schemeClr val="tx2">
                        <a:lumMod val="20000"/>
                        <a:lumOff val="80000"/>
                      </a:schemeClr>
                    </a:solidFill>
                  </a:tcPr>
                </a:tc>
                <a:tc>
                  <a:txBody>
                    <a:bodyPr/>
                    <a:lstStyle/>
                    <a:p>
                      <a:r>
                        <a:rPr lang="en-US" sz="1300" b="0">
                          <a:solidFill>
                            <a:srgbClr val="FF0000"/>
                          </a:solidFill>
                        </a:rPr>
                        <a:t>7</a:t>
                      </a:r>
                    </a:p>
                  </a:txBody>
                  <a:tcPr marL="46774" marR="46774" marT="23388" marB="23388">
                    <a:solidFill>
                      <a:schemeClr val="tx2">
                        <a:lumMod val="20000"/>
                        <a:lumOff val="80000"/>
                      </a:schemeClr>
                    </a:solidFill>
                  </a:tcPr>
                </a:tc>
                <a:extLst>
                  <a:ext uri="{0D108BD9-81ED-4DB2-BD59-A6C34878D82A}">
                    <a16:rowId xmlns:a16="http://schemas.microsoft.com/office/drawing/2014/main" val="381753261"/>
                  </a:ext>
                </a:extLst>
              </a:tr>
              <a:tr h="562603">
                <a:tc vMerge="1">
                  <a:txBody>
                    <a:bodyPr/>
                    <a:lstStyle/>
                    <a:p>
                      <a:endParaRPr lang="en-US"/>
                    </a:p>
                  </a:txBody>
                  <a:tcPr/>
                </a:tc>
                <a:tc>
                  <a:txBody>
                    <a:bodyPr/>
                    <a:lstStyle/>
                    <a:p>
                      <a:r>
                        <a:rPr lang="en-US" sz="1300" dirty="0">
                          <a:solidFill>
                            <a:srgbClr val="FF0000"/>
                          </a:solidFill>
                        </a:rPr>
                        <a:t>8 </a:t>
                      </a:r>
                      <a:r>
                        <a:rPr lang="en-US" sz="900" dirty="0">
                          <a:solidFill>
                            <a:schemeClr val="tx1"/>
                          </a:solidFill>
                        </a:rPr>
                        <a:t>Last day of Isolation</a:t>
                      </a:r>
                    </a:p>
                  </a:txBody>
                  <a:tcPr marL="46774" marR="46774" marT="23388" marB="23388">
                    <a:solidFill>
                      <a:schemeClr val="tx2">
                        <a:lumMod val="20000"/>
                        <a:lumOff val="80000"/>
                      </a:schemeClr>
                    </a:solidFill>
                  </a:tcPr>
                </a:tc>
                <a:tc>
                  <a:txBody>
                    <a:bodyPr/>
                    <a:lstStyle/>
                    <a:p>
                      <a:r>
                        <a:rPr lang="en-US" sz="1300">
                          <a:solidFill>
                            <a:srgbClr val="FF0000"/>
                          </a:solidFill>
                        </a:rPr>
                        <a:t>9  </a:t>
                      </a:r>
                      <a:r>
                        <a:rPr lang="en-US" sz="900">
                          <a:solidFill>
                            <a:schemeClr val="tx1"/>
                          </a:solidFill>
                        </a:rPr>
                        <a:t>Can now return to work</a:t>
                      </a:r>
                      <a:endParaRPr lang="en-US" sz="1300">
                        <a:solidFill>
                          <a:srgbClr val="FF0000"/>
                        </a:solidFill>
                      </a:endParaRPr>
                    </a:p>
                  </a:txBody>
                  <a:tcPr marL="46774" marR="46774" marT="23388" marB="23388">
                    <a:solidFill>
                      <a:schemeClr val="bg1"/>
                    </a:solidFill>
                  </a:tcPr>
                </a:tc>
                <a:tc>
                  <a:txBody>
                    <a:bodyPr/>
                    <a:lstStyle/>
                    <a:p>
                      <a:r>
                        <a:rPr lang="en-US" sz="1300">
                          <a:solidFill>
                            <a:srgbClr val="FF0000"/>
                          </a:solidFill>
                        </a:rPr>
                        <a:t>10</a:t>
                      </a:r>
                    </a:p>
                  </a:txBody>
                  <a:tcPr marL="46774" marR="46774" marT="23388" marB="23388">
                    <a:solidFill>
                      <a:schemeClr val="bg1"/>
                    </a:solidFill>
                  </a:tcPr>
                </a:tc>
                <a:tc>
                  <a:txBody>
                    <a:bodyPr/>
                    <a:lstStyle/>
                    <a:p>
                      <a:r>
                        <a:rPr lang="en-US" sz="1300">
                          <a:solidFill>
                            <a:srgbClr val="FF0000"/>
                          </a:solidFill>
                        </a:rPr>
                        <a:t>11</a:t>
                      </a:r>
                    </a:p>
                  </a:txBody>
                  <a:tcPr marL="46774" marR="46774" marT="23388" marB="23388">
                    <a:solidFill>
                      <a:schemeClr val="bg1"/>
                    </a:solidFill>
                  </a:tcPr>
                </a:tc>
                <a:tc>
                  <a:txBody>
                    <a:bodyPr/>
                    <a:lstStyle/>
                    <a:p>
                      <a:r>
                        <a:rPr lang="en-US" sz="1300">
                          <a:solidFill>
                            <a:srgbClr val="FF0000"/>
                          </a:solidFill>
                        </a:rPr>
                        <a:t>12</a:t>
                      </a:r>
                    </a:p>
                  </a:txBody>
                  <a:tcPr marL="46774" marR="46774" marT="23388" marB="23388">
                    <a:solidFill>
                      <a:schemeClr val="bg1"/>
                    </a:solidFill>
                  </a:tcPr>
                </a:tc>
                <a:tc>
                  <a:txBody>
                    <a:bodyPr/>
                    <a:lstStyle/>
                    <a:p>
                      <a:r>
                        <a:rPr lang="en-US" sz="1300">
                          <a:solidFill>
                            <a:srgbClr val="FF0000"/>
                          </a:solidFill>
                        </a:rPr>
                        <a:t>13</a:t>
                      </a:r>
                    </a:p>
                  </a:txBody>
                  <a:tcPr marL="46774" marR="46774" marT="23388" marB="23388">
                    <a:solidFill>
                      <a:schemeClr val="bg1"/>
                    </a:solidFill>
                  </a:tcPr>
                </a:tc>
                <a:tc>
                  <a:txBody>
                    <a:bodyPr/>
                    <a:lstStyle/>
                    <a:p>
                      <a:r>
                        <a:rPr lang="en-US" sz="1300">
                          <a:solidFill>
                            <a:srgbClr val="FF0000"/>
                          </a:solidFill>
                        </a:rPr>
                        <a:t>14</a:t>
                      </a:r>
                    </a:p>
                  </a:txBody>
                  <a:tcPr marL="46774" marR="46774" marT="23388" marB="23388">
                    <a:solidFill>
                      <a:schemeClr val="bg1"/>
                    </a:solidFill>
                  </a:tcPr>
                </a:tc>
                <a:extLst>
                  <a:ext uri="{0D108BD9-81ED-4DB2-BD59-A6C34878D82A}">
                    <a16:rowId xmlns:a16="http://schemas.microsoft.com/office/drawing/2014/main" val="220673069"/>
                  </a:ext>
                </a:extLst>
              </a:tr>
              <a:tr h="281881">
                <a:tc vMerge="1">
                  <a:txBody>
                    <a:bodyPr/>
                    <a:lstStyle/>
                    <a:p>
                      <a:endParaRPr lang="en-US"/>
                    </a:p>
                  </a:txBody>
                  <a:tcPr/>
                </a:tc>
                <a:tc>
                  <a:txBody>
                    <a:bodyPr/>
                    <a:lstStyle/>
                    <a:p>
                      <a:pPr lvl="0">
                        <a:buNone/>
                      </a:pPr>
                      <a:r>
                        <a:rPr lang="en-US" sz="1300">
                          <a:solidFill>
                            <a:srgbClr val="FF0000"/>
                          </a:solidFill>
                        </a:rPr>
                        <a:t>15</a:t>
                      </a:r>
                    </a:p>
                  </a:txBody>
                  <a:tcPr marL="46774" marR="46774" marT="23388" marB="23388"/>
                </a:tc>
                <a:tc>
                  <a:txBody>
                    <a:bodyPr/>
                    <a:lstStyle/>
                    <a:p>
                      <a:pPr lvl="0">
                        <a:buNone/>
                      </a:pPr>
                      <a:r>
                        <a:rPr lang="en-US" sz="1300">
                          <a:solidFill>
                            <a:srgbClr val="FF0000"/>
                          </a:solidFill>
                        </a:rPr>
                        <a:t>16</a:t>
                      </a:r>
                    </a:p>
                  </a:txBody>
                  <a:tcPr marL="46774" marR="46774" marT="23388" marB="23388"/>
                </a:tc>
                <a:tc>
                  <a:txBody>
                    <a:bodyPr/>
                    <a:lstStyle/>
                    <a:p>
                      <a:pPr lvl="0">
                        <a:buNone/>
                      </a:pPr>
                      <a:r>
                        <a:rPr lang="en-US" sz="1300">
                          <a:solidFill>
                            <a:srgbClr val="FF0000"/>
                          </a:solidFill>
                        </a:rPr>
                        <a:t>17</a:t>
                      </a:r>
                    </a:p>
                  </a:txBody>
                  <a:tcPr marL="46774" marR="46774" marT="23388" marB="23388"/>
                </a:tc>
                <a:tc>
                  <a:txBody>
                    <a:bodyPr/>
                    <a:lstStyle/>
                    <a:p>
                      <a:pPr lvl="0">
                        <a:buNone/>
                      </a:pPr>
                      <a:r>
                        <a:rPr lang="en-US" sz="1300">
                          <a:solidFill>
                            <a:srgbClr val="FF0000"/>
                          </a:solidFill>
                        </a:rPr>
                        <a:t>18</a:t>
                      </a:r>
                    </a:p>
                  </a:txBody>
                  <a:tcPr marL="46774" marR="46774" marT="23388" marB="23388"/>
                </a:tc>
                <a:tc>
                  <a:txBody>
                    <a:bodyPr/>
                    <a:lstStyle/>
                    <a:p>
                      <a:pPr lvl="0">
                        <a:buNone/>
                      </a:pPr>
                      <a:r>
                        <a:rPr lang="en-US" sz="1300">
                          <a:solidFill>
                            <a:srgbClr val="FF0000"/>
                          </a:solidFill>
                        </a:rPr>
                        <a:t>19</a:t>
                      </a:r>
                    </a:p>
                  </a:txBody>
                  <a:tcPr marL="46774" marR="46774" marT="23388" marB="23388"/>
                </a:tc>
                <a:tc>
                  <a:txBody>
                    <a:bodyPr/>
                    <a:lstStyle/>
                    <a:p>
                      <a:pPr lvl="0">
                        <a:buNone/>
                      </a:pPr>
                      <a:r>
                        <a:rPr lang="en-US" sz="1300">
                          <a:solidFill>
                            <a:srgbClr val="FF0000"/>
                          </a:solidFill>
                        </a:rPr>
                        <a:t>20</a:t>
                      </a:r>
                    </a:p>
                  </a:txBody>
                  <a:tcPr marL="46774" marR="46774" marT="23388" marB="23388"/>
                </a:tc>
                <a:tc>
                  <a:txBody>
                    <a:bodyPr/>
                    <a:lstStyle/>
                    <a:p>
                      <a:pPr lvl="0">
                        <a:buNone/>
                      </a:pPr>
                      <a:r>
                        <a:rPr lang="en-US" sz="1300">
                          <a:solidFill>
                            <a:srgbClr val="FF0000"/>
                          </a:solidFill>
                        </a:rPr>
                        <a:t>21</a:t>
                      </a:r>
                    </a:p>
                  </a:txBody>
                  <a:tcPr marL="46774" marR="46774" marT="23388" marB="23388"/>
                </a:tc>
                <a:extLst>
                  <a:ext uri="{0D108BD9-81ED-4DB2-BD59-A6C34878D82A}">
                    <a16:rowId xmlns:a16="http://schemas.microsoft.com/office/drawing/2014/main" val="2709876620"/>
                  </a:ext>
                </a:extLst>
              </a:tr>
              <a:tr h="281881">
                <a:tc vMerge="1">
                  <a:txBody>
                    <a:bodyPr/>
                    <a:lstStyle/>
                    <a:p>
                      <a:endParaRPr lang="en-US"/>
                    </a:p>
                  </a:txBody>
                  <a:tcPr marL="54172" marR="54172" marT="27086" marB="27086"/>
                </a:tc>
                <a:tc>
                  <a:txBody>
                    <a:bodyPr/>
                    <a:lstStyle/>
                    <a:p>
                      <a:pPr lvl="0">
                        <a:buNone/>
                      </a:pPr>
                      <a:r>
                        <a:rPr lang="en-US" sz="1300">
                          <a:solidFill>
                            <a:srgbClr val="FF0000"/>
                          </a:solidFill>
                        </a:rPr>
                        <a:t>22</a:t>
                      </a:r>
                    </a:p>
                  </a:txBody>
                  <a:tcPr marL="46774" marR="46774" marT="23388" marB="23388">
                    <a:solidFill>
                      <a:schemeClr val="bg1"/>
                    </a:solidFill>
                  </a:tcPr>
                </a:tc>
                <a:tc>
                  <a:txBody>
                    <a:bodyPr/>
                    <a:lstStyle/>
                    <a:p>
                      <a:pPr lvl="0">
                        <a:buNone/>
                      </a:pPr>
                      <a:r>
                        <a:rPr lang="en-US" sz="1300">
                          <a:solidFill>
                            <a:srgbClr val="FF0000"/>
                          </a:solidFill>
                        </a:rPr>
                        <a:t>23</a:t>
                      </a:r>
                    </a:p>
                  </a:txBody>
                  <a:tcPr marL="46774" marR="46774" marT="23388" marB="23388">
                    <a:solidFill>
                      <a:schemeClr val="bg1"/>
                    </a:solidFill>
                  </a:tcPr>
                </a:tc>
                <a:tc>
                  <a:txBody>
                    <a:bodyPr/>
                    <a:lstStyle/>
                    <a:p>
                      <a:pPr lvl="0">
                        <a:buNone/>
                      </a:pPr>
                      <a:r>
                        <a:rPr lang="en-US" sz="1300">
                          <a:solidFill>
                            <a:srgbClr val="FF0000"/>
                          </a:solidFill>
                        </a:rPr>
                        <a:t>24</a:t>
                      </a:r>
                    </a:p>
                  </a:txBody>
                  <a:tcPr marL="46774" marR="46774" marT="23388" marB="23388">
                    <a:solidFill>
                      <a:schemeClr val="bg1"/>
                    </a:solidFill>
                  </a:tcPr>
                </a:tc>
                <a:tc>
                  <a:txBody>
                    <a:bodyPr/>
                    <a:lstStyle/>
                    <a:p>
                      <a:pPr lvl="0">
                        <a:buNone/>
                      </a:pPr>
                      <a:r>
                        <a:rPr lang="en-US" sz="1300">
                          <a:solidFill>
                            <a:srgbClr val="FF0000"/>
                          </a:solidFill>
                        </a:rPr>
                        <a:t>25</a:t>
                      </a:r>
                    </a:p>
                  </a:txBody>
                  <a:tcPr marL="46774" marR="46774" marT="23388" marB="23388">
                    <a:solidFill>
                      <a:schemeClr val="bg1"/>
                    </a:solidFill>
                  </a:tcPr>
                </a:tc>
                <a:tc>
                  <a:txBody>
                    <a:bodyPr/>
                    <a:lstStyle/>
                    <a:p>
                      <a:pPr lvl="0">
                        <a:buNone/>
                      </a:pPr>
                      <a:r>
                        <a:rPr lang="en-US" sz="1300">
                          <a:solidFill>
                            <a:srgbClr val="FF0000"/>
                          </a:solidFill>
                        </a:rPr>
                        <a:t>26</a:t>
                      </a:r>
                    </a:p>
                  </a:txBody>
                  <a:tcPr marL="46774" marR="46774" marT="23388" marB="23388">
                    <a:solidFill>
                      <a:schemeClr val="bg1"/>
                    </a:solidFill>
                  </a:tcPr>
                </a:tc>
                <a:tc>
                  <a:txBody>
                    <a:bodyPr/>
                    <a:lstStyle/>
                    <a:p>
                      <a:pPr lvl="0">
                        <a:buNone/>
                      </a:pPr>
                      <a:r>
                        <a:rPr lang="en-US" sz="1300">
                          <a:solidFill>
                            <a:srgbClr val="FF0000"/>
                          </a:solidFill>
                        </a:rPr>
                        <a:t>27</a:t>
                      </a:r>
                    </a:p>
                  </a:txBody>
                  <a:tcPr marL="46774" marR="46774" marT="23388" marB="23388">
                    <a:solidFill>
                      <a:schemeClr val="bg1"/>
                    </a:solidFill>
                  </a:tcPr>
                </a:tc>
                <a:tc>
                  <a:txBody>
                    <a:bodyPr/>
                    <a:lstStyle/>
                    <a:p>
                      <a:pPr lvl="0">
                        <a:buNone/>
                      </a:pPr>
                      <a:r>
                        <a:rPr lang="en-US" sz="1300" dirty="0">
                          <a:solidFill>
                            <a:srgbClr val="FF0000"/>
                          </a:solidFill>
                        </a:rPr>
                        <a:t>28</a:t>
                      </a:r>
                    </a:p>
                  </a:txBody>
                  <a:tcPr marL="46774" marR="46774" marT="23388" marB="23388">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273770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BRENDA</a:t>
            </a:r>
          </a:p>
        </p:txBody>
      </p:sp>
      <p:sp>
        <p:nvSpPr>
          <p:cNvPr id="5" name="Subtitle 2">
            <a:extLst>
              <a:ext uri="{FF2B5EF4-FFF2-40B4-BE49-F238E27FC236}">
                <a16:creationId xmlns:a16="http://schemas.microsoft.com/office/drawing/2014/main" id="{5D17D33B-8E4E-4A49-B7A0-C2ACC5190579}"/>
              </a:ext>
            </a:extLst>
          </p:cNvPr>
          <p:cNvSpPr>
            <a:spLocks noGrp="1"/>
          </p:cNvSpPr>
          <p:nvPr>
            <p:ph idx="1"/>
          </p:nvPr>
        </p:nvSpPr>
        <p:spPr>
          <a:xfrm>
            <a:off x="395287" y="2204864"/>
            <a:ext cx="8353425" cy="2304256"/>
          </a:xfrm>
        </p:spPr>
        <p:txBody>
          <a:bodyPr vert="horz" lIns="68580" tIns="34290" rIns="68580" bIns="34290" rtlCol="0">
            <a:noAutofit/>
          </a:bodyPr>
          <a:lstStyle/>
          <a:p>
            <a:pPr>
              <a:lnSpc>
                <a:spcPct val="90000"/>
              </a:lnSpc>
            </a:pPr>
            <a:r>
              <a:rPr lang="en-US" sz="1500" dirty="0">
                <a:latin typeface="Century Gothic" panose="020B0502020202020204" pitchFamily="34" charset="0"/>
                <a:cs typeface="Calibri"/>
              </a:rPr>
              <a:t>Brenda is a Care Worker, and so is her husband Barry, who works for a different employer.  Barry starts to experience symptoms and is sent home from work.  He phones Brenda who tells her Manager.  Her Manager sends her home to start isolation for 14 days as a member of the household and books her for a test.  Brenda goes for her test the next day and two days later gets her test result – it is positive.  As we no longer need to wait for symptoms to appear, she only needs to follow the 7 day isolation rule, this time from date of test.  She has already been isolating for 3 days and therefore only has another 4 days to go before she can return to work provided she:</a:t>
            </a:r>
          </a:p>
          <a:p>
            <a:pPr marL="628650" lvl="1" indent="-285750">
              <a:lnSpc>
                <a:spcPct val="90000"/>
              </a:lnSpc>
              <a:buFont typeface="Wingdings" panose="05000000000000000000" pitchFamily="2" charset="2"/>
              <a:buChar char="q"/>
            </a:pPr>
            <a:r>
              <a:rPr lang="en-US" sz="1500" dirty="0">
                <a:latin typeface="Century Gothic" panose="020B0502020202020204" pitchFamily="34" charset="0"/>
                <a:cs typeface="Calibri"/>
              </a:rPr>
              <a:t>Feels well enough to do so (even with a residual cough), and</a:t>
            </a:r>
          </a:p>
          <a:p>
            <a:pPr marL="628650" lvl="1" indent="-285750">
              <a:lnSpc>
                <a:spcPct val="90000"/>
              </a:lnSpc>
              <a:buFont typeface="Wingdings" panose="05000000000000000000" pitchFamily="2" charset="2"/>
              <a:buChar char="q"/>
            </a:pPr>
            <a:r>
              <a:rPr lang="en-US" sz="1500" dirty="0">
                <a:latin typeface="Century Gothic" panose="020B0502020202020204" pitchFamily="34" charset="0"/>
                <a:cs typeface="Calibri"/>
              </a:rPr>
              <a:t>She has had a normal temperature for the previous 48 </a:t>
            </a:r>
            <a:r>
              <a:rPr lang="en-US" sz="1500" dirty="0" err="1">
                <a:latin typeface="Century Gothic" panose="020B0502020202020204" pitchFamily="34" charset="0"/>
                <a:cs typeface="Calibri"/>
              </a:rPr>
              <a:t>hrs</a:t>
            </a:r>
            <a:endParaRPr lang="en-US" sz="1500" dirty="0">
              <a:latin typeface="Century Gothic" panose="020B0502020202020204" pitchFamily="34" charset="0"/>
              <a:cs typeface="Calibri"/>
            </a:endParaRPr>
          </a:p>
        </p:txBody>
      </p:sp>
      <p:graphicFrame>
        <p:nvGraphicFramePr>
          <p:cNvPr id="7" name="Table 4">
            <a:extLst>
              <a:ext uri="{FF2B5EF4-FFF2-40B4-BE49-F238E27FC236}">
                <a16:creationId xmlns:a16="http://schemas.microsoft.com/office/drawing/2014/main" id="{A5440091-250F-485E-B9FC-F6C1BA767B96}"/>
              </a:ext>
            </a:extLst>
          </p:cNvPr>
          <p:cNvGraphicFramePr>
            <a:graphicFrameLocks noGrp="1"/>
          </p:cNvGraphicFramePr>
          <p:nvPr>
            <p:extLst>
              <p:ext uri="{D42A27DB-BD31-4B8C-83A1-F6EECF244321}">
                <p14:modId xmlns:p14="http://schemas.microsoft.com/office/powerpoint/2010/main" val="1041379041"/>
              </p:ext>
            </p:extLst>
          </p:nvPr>
        </p:nvGraphicFramePr>
        <p:xfrm>
          <a:off x="395287" y="4853824"/>
          <a:ext cx="8137153" cy="1486878"/>
        </p:xfrm>
        <a:graphic>
          <a:graphicData uri="http://schemas.openxmlformats.org/drawingml/2006/table">
            <a:tbl>
              <a:tblPr firstRow="1" bandRow="1">
                <a:tableStyleId>{8799B23B-EC83-4686-B30A-512413B5E67A}</a:tableStyleId>
              </a:tblPr>
              <a:tblGrid>
                <a:gridCol w="1130832">
                  <a:extLst>
                    <a:ext uri="{9D8B030D-6E8A-4147-A177-3AD203B41FA5}">
                      <a16:colId xmlns:a16="http://schemas.microsoft.com/office/drawing/2014/main" val="2742388755"/>
                    </a:ext>
                  </a:extLst>
                </a:gridCol>
                <a:gridCol w="700360">
                  <a:extLst>
                    <a:ext uri="{9D8B030D-6E8A-4147-A177-3AD203B41FA5}">
                      <a16:colId xmlns:a16="http://schemas.microsoft.com/office/drawing/2014/main" val="3629171777"/>
                    </a:ext>
                  </a:extLst>
                </a:gridCol>
                <a:gridCol w="1548354">
                  <a:extLst>
                    <a:ext uri="{9D8B030D-6E8A-4147-A177-3AD203B41FA5}">
                      <a16:colId xmlns:a16="http://schemas.microsoft.com/office/drawing/2014/main" val="4232796989"/>
                    </a:ext>
                  </a:extLst>
                </a:gridCol>
                <a:gridCol w="1438309">
                  <a:extLst>
                    <a:ext uri="{9D8B030D-6E8A-4147-A177-3AD203B41FA5}">
                      <a16:colId xmlns:a16="http://schemas.microsoft.com/office/drawing/2014/main" val="2339604851"/>
                    </a:ext>
                  </a:extLst>
                </a:gridCol>
                <a:gridCol w="700360">
                  <a:extLst>
                    <a:ext uri="{9D8B030D-6E8A-4147-A177-3AD203B41FA5}">
                      <a16:colId xmlns:a16="http://schemas.microsoft.com/office/drawing/2014/main" val="3495815561"/>
                    </a:ext>
                  </a:extLst>
                </a:gridCol>
                <a:gridCol w="1218218">
                  <a:extLst>
                    <a:ext uri="{9D8B030D-6E8A-4147-A177-3AD203B41FA5}">
                      <a16:colId xmlns:a16="http://schemas.microsoft.com/office/drawing/2014/main" val="1009005759"/>
                    </a:ext>
                  </a:extLst>
                </a:gridCol>
                <a:gridCol w="700360">
                  <a:extLst>
                    <a:ext uri="{9D8B030D-6E8A-4147-A177-3AD203B41FA5}">
                      <a16:colId xmlns:a16="http://schemas.microsoft.com/office/drawing/2014/main" val="3323459848"/>
                    </a:ext>
                  </a:extLst>
                </a:gridCol>
                <a:gridCol w="700360">
                  <a:extLst>
                    <a:ext uri="{9D8B030D-6E8A-4147-A177-3AD203B41FA5}">
                      <a16:colId xmlns:a16="http://schemas.microsoft.com/office/drawing/2014/main" val="350149283"/>
                    </a:ext>
                  </a:extLst>
                </a:gridCol>
              </a:tblGrid>
              <a:tr h="549942">
                <a:tc rowSpan="4">
                  <a:txBody>
                    <a:bodyPr/>
                    <a:lstStyle/>
                    <a:p>
                      <a:pPr lvl="0">
                        <a:buNone/>
                      </a:pPr>
                      <a:r>
                        <a:rPr lang="en-US" sz="1300">
                          <a:solidFill>
                            <a:srgbClr val="FF0000"/>
                          </a:solidFill>
                        </a:rPr>
                        <a:t>JUNE</a:t>
                      </a:r>
                    </a:p>
                  </a:txBody>
                  <a:tcPr marL="49193" marR="49193" marT="24597" marB="24597"/>
                </a:tc>
                <a:tc>
                  <a:txBody>
                    <a:bodyPr/>
                    <a:lstStyle/>
                    <a:p>
                      <a:r>
                        <a:rPr lang="en-US" sz="1300" b="0">
                          <a:solidFill>
                            <a:srgbClr val="FF0000"/>
                          </a:solidFill>
                        </a:rPr>
                        <a:t>1</a:t>
                      </a:r>
                    </a:p>
                  </a:txBody>
                  <a:tcPr marL="49193" marR="49193" marT="24597" marB="24597"/>
                </a:tc>
                <a:tc>
                  <a:txBody>
                    <a:bodyPr/>
                    <a:lstStyle/>
                    <a:p>
                      <a:r>
                        <a:rPr lang="en-US" sz="1300" b="0">
                          <a:solidFill>
                            <a:srgbClr val="FF0000"/>
                          </a:solidFill>
                        </a:rPr>
                        <a:t>2</a:t>
                      </a:r>
                      <a:r>
                        <a:rPr lang="en-US" sz="1300" b="0"/>
                        <a:t> </a:t>
                      </a:r>
                      <a:r>
                        <a:rPr lang="en-US" sz="1000" b="0"/>
                        <a:t> Husband phones and Brenda goes home</a:t>
                      </a:r>
                    </a:p>
                  </a:txBody>
                  <a:tcPr marL="49193" marR="49193" marT="24597" marB="24597">
                    <a:solidFill>
                      <a:schemeClr val="bg1"/>
                    </a:solidFill>
                  </a:tcPr>
                </a:tc>
                <a:tc>
                  <a:txBody>
                    <a:bodyPr/>
                    <a:lstStyle/>
                    <a:p>
                      <a:r>
                        <a:rPr lang="en-US" sz="1300" b="0" dirty="0">
                          <a:solidFill>
                            <a:srgbClr val="FF0000"/>
                          </a:solidFill>
                        </a:rPr>
                        <a:t>3</a:t>
                      </a:r>
                      <a:r>
                        <a:rPr lang="en-US" sz="1000" b="0" dirty="0"/>
                        <a:t>  Goes for test</a:t>
                      </a:r>
                    </a:p>
                  </a:txBody>
                  <a:tcPr marL="49193" marR="49193" marT="24597" marB="24597">
                    <a:solidFill>
                      <a:schemeClr val="tx2">
                        <a:lumMod val="20000"/>
                        <a:lumOff val="80000"/>
                      </a:schemeClr>
                    </a:solidFill>
                  </a:tcPr>
                </a:tc>
                <a:tc>
                  <a:txBody>
                    <a:bodyPr/>
                    <a:lstStyle/>
                    <a:p>
                      <a:r>
                        <a:rPr lang="en-US" sz="1300" b="0">
                          <a:solidFill>
                            <a:srgbClr val="FF0000"/>
                          </a:solidFill>
                        </a:rPr>
                        <a:t>4</a:t>
                      </a:r>
                    </a:p>
                  </a:txBody>
                  <a:tcPr marL="49193" marR="49193" marT="24597" marB="24597">
                    <a:solidFill>
                      <a:schemeClr val="tx2">
                        <a:lumMod val="20000"/>
                        <a:lumOff val="80000"/>
                      </a:schemeClr>
                    </a:solidFill>
                  </a:tcPr>
                </a:tc>
                <a:tc>
                  <a:txBody>
                    <a:bodyPr/>
                    <a:lstStyle/>
                    <a:p>
                      <a:r>
                        <a:rPr lang="en-US" sz="1300" b="0">
                          <a:solidFill>
                            <a:srgbClr val="FF0000"/>
                          </a:solidFill>
                        </a:rPr>
                        <a:t>5</a:t>
                      </a:r>
                      <a:r>
                        <a:rPr lang="en-US" sz="1000" b="0"/>
                        <a:t> Receives + test result</a:t>
                      </a:r>
                    </a:p>
                  </a:txBody>
                  <a:tcPr marL="49193" marR="49193" marT="24597" marB="24597">
                    <a:solidFill>
                      <a:schemeClr val="tx2">
                        <a:lumMod val="20000"/>
                        <a:lumOff val="80000"/>
                      </a:schemeClr>
                    </a:solidFill>
                  </a:tcPr>
                </a:tc>
                <a:tc>
                  <a:txBody>
                    <a:bodyPr/>
                    <a:lstStyle/>
                    <a:p>
                      <a:r>
                        <a:rPr lang="en-US" sz="1300" b="0">
                          <a:solidFill>
                            <a:srgbClr val="FF0000"/>
                          </a:solidFill>
                        </a:rPr>
                        <a:t>6</a:t>
                      </a:r>
                    </a:p>
                  </a:txBody>
                  <a:tcPr marL="49193" marR="49193" marT="24597" marB="24597">
                    <a:solidFill>
                      <a:schemeClr val="tx2">
                        <a:lumMod val="20000"/>
                        <a:lumOff val="80000"/>
                      </a:schemeClr>
                    </a:solidFill>
                  </a:tcPr>
                </a:tc>
                <a:tc>
                  <a:txBody>
                    <a:bodyPr/>
                    <a:lstStyle/>
                    <a:p>
                      <a:r>
                        <a:rPr lang="en-US" sz="1300" b="0">
                          <a:solidFill>
                            <a:srgbClr val="FF0000"/>
                          </a:solidFill>
                        </a:rPr>
                        <a:t>7</a:t>
                      </a:r>
                    </a:p>
                  </a:txBody>
                  <a:tcPr marL="49193" marR="49193" marT="24597" marB="24597">
                    <a:solidFill>
                      <a:schemeClr val="tx2">
                        <a:lumMod val="20000"/>
                        <a:lumOff val="80000"/>
                      </a:schemeClr>
                    </a:solidFill>
                  </a:tcPr>
                </a:tc>
                <a:extLst>
                  <a:ext uri="{0D108BD9-81ED-4DB2-BD59-A6C34878D82A}">
                    <a16:rowId xmlns:a16="http://schemas.microsoft.com/office/drawing/2014/main" val="381753261"/>
                  </a:ext>
                </a:extLst>
              </a:tr>
              <a:tr h="440136">
                <a:tc vMerge="1">
                  <a:txBody>
                    <a:bodyPr/>
                    <a:lstStyle/>
                    <a:p>
                      <a:endParaRPr lang="en-US"/>
                    </a:p>
                  </a:txBody>
                  <a:tcPr/>
                </a:tc>
                <a:tc>
                  <a:txBody>
                    <a:bodyPr/>
                    <a:lstStyle/>
                    <a:p>
                      <a:r>
                        <a:rPr lang="en-US" sz="1300">
                          <a:solidFill>
                            <a:srgbClr val="FF0000"/>
                          </a:solidFill>
                        </a:rPr>
                        <a:t>8 </a:t>
                      </a:r>
                      <a:endParaRPr lang="en-US" sz="1000">
                        <a:solidFill>
                          <a:schemeClr val="tx1"/>
                        </a:solidFill>
                      </a:endParaRPr>
                    </a:p>
                  </a:txBody>
                  <a:tcPr marL="49193" marR="49193" marT="24597" marB="24597">
                    <a:solidFill>
                      <a:schemeClr val="tx2">
                        <a:lumMod val="20000"/>
                        <a:lumOff val="80000"/>
                      </a:schemeClr>
                    </a:solidFill>
                  </a:tcPr>
                </a:tc>
                <a:tc>
                  <a:txBody>
                    <a:bodyPr/>
                    <a:lstStyle/>
                    <a:p>
                      <a:r>
                        <a:rPr lang="en-US" sz="1300">
                          <a:solidFill>
                            <a:srgbClr val="FF0000"/>
                          </a:solidFill>
                        </a:rPr>
                        <a:t>9  </a:t>
                      </a:r>
                      <a:r>
                        <a:rPr lang="en-US" sz="1000" b="0" i="0" u="none" strike="noStrike" noProof="0">
                          <a:solidFill>
                            <a:schemeClr val="tx1"/>
                          </a:solidFill>
                          <a:latin typeface="Century Gothic"/>
                        </a:rPr>
                        <a:t>Last day of Isolation</a:t>
                      </a:r>
                      <a:endParaRPr lang="en-US" sz="1000">
                        <a:solidFill>
                          <a:schemeClr val="tx1"/>
                        </a:solidFill>
                      </a:endParaRPr>
                    </a:p>
                  </a:txBody>
                  <a:tcPr marL="49193" marR="49193" marT="24597" marB="24597">
                    <a:solidFill>
                      <a:schemeClr val="tx2">
                        <a:lumMod val="20000"/>
                        <a:lumOff val="80000"/>
                      </a:schemeClr>
                    </a:solidFill>
                  </a:tcPr>
                </a:tc>
                <a:tc>
                  <a:txBody>
                    <a:bodyPr/>
                    <a:lstStyle/>
                    <a:p>
                      <a:r>
                        <a:rPr lang="en-US" sz="1300">
                          <a:solidFill>
                            <a:srgbClr val="FF0000"/>
                          </a:solidFill>
                        </a:rPr>
                        <a:t>10</a:t>
                      </a:r>
                      <a:r>
                        <a:rPr lang="en-US" sz="1000" b="0" i="0" u="none" strike="noStrike" noProof="0">
                          <a:solidFill>
                            <a:schemeClr val="tx1"/>
                          </a:solidFill>
                          <a:latin typeface="Century Gothic"/>
                        </a:rPr>
                        <a:t>Can now return to work</a:t>
                      </a:r>
                      <a:endParaRPr lang="en-US" sz="1000">
                        <a:solidFill>
                          <a:srgbClr val="FF0000"/>
                        </a:solidFill>
                      </a:endParaRPr>
                    </a:p>
                  </a:txBody>
                  <a:tcPr marL="49193" marR="49193" marT="24597" marB="24597">
                    <a:solidFill>
                      <a:schemeClr val="bg1"/>
                    </a:solidFill>
                  </a:tcPr>
                </a:tc>
                <a:tc>
                  <a:txBody>
                    <a:bodyPr/>
                    <a:lstStyle/>
                    <a:p>
                      <a:r>
                        <a:rPr lang="en-US" sz="1300">
                          <a:solidFill>
                            <a:srgbClr val="FF0000"/>
                          </a:solidFill>
                        </a:rPr>
                        <a:t>11</a:t>
                      </a:r>
                    </a:p>
                  </a:txBody>
                  <a:tcPr marL="49193" marR="49193" marT="24597" marB="24597">
                    <a:solidFill>
                      <a:schemeClr val="bg1"/>
                    </a:solidFill>
                  </a:tcPr>
                </a:tc>
                <a:tc>
                  <a:txBody>
                    <a:bodyPr/>
                    <a:lstStyle/>
                    <a:p>
                      <a:r>
                        <a:rPr lang="en-US" sz="1300">
                          <a:solidFill>
                            <a:srgbClr val="FF0000"/>
                          </a:solidFill>
                        </a:rPr>
                        <a:t>12</a:t>
                      </a:r>
                    </a:p>
                  </a:txBody>
                  <a:tcPr marL="49193" marR="49193" marT="24597" marB="24597">
                    <a:solidFill>
                      <a:schemeClr val="bg1"/>
                    </a:solidFill>
                  </a:tcPr>
                </a:tc>
                <a:tc>
                  <a:txBody>
                    <a:bodyPr/>
                    <a:lstStyle/>
                    <a:p>
                      <a:r>
                        <a:rPr lang="en-US" sz="1300">
                          <a:solidFill>
                            <a:srgbClr val="FF0000"/>
                          </a:solidFill>
                        </a:rPr>
                        <a:t>13</a:t>
                      </a:r>
                    </a:p>
                  </a:txBody>
                  <a:tcPr marL="49193" marR="49193" marT="24597" marB="24597">
                    <a:solidFill>
                      <a:schemeClr val="bg1"/>
                    </a:solidFill>
                  </a:tcPr>
                </a:tc>
                <a:tc>
                  <a:txBody>
                    <a:bodyPr/>
                    <a:lstStyle/>
                    <a:p>
                      <a:r>
                        <a:rPr lang="en-US" sz="1300">
                          <a:solidFill>
                            <a:srgbClr val="FF0000"/>
                          </a:solidFill>
                        </a:rPr>
                        <a:t>14</a:t>
                      </a:r>
                    </a:p>
                  </a:txBody>
                  <a:tcPr marL="49193" marR="49193" marT="24597" marB="24597">
                    <a:solidFill>
                      <a:schemeClr val="bg1"/>
                    </a:solidFill>
                  </a:tcPr>
                </a:tc>
                <a:extLst>
                  <a:ext uri="{0D108BD9-81ED-4DB2-BD59-A6C34878D82A}">
                    <a16:rowId xmlns:a16="http://schemas.microsoft.com/office/drawing/2014/main" val="220673069"/>
                  </a:ext>
                </a:extLst>
              </a:tr>
              <a:tr h="220521">
                <a:tc vMerge="1">
                  <a:txBody>
                    <a:bodyPr/>
                    <a:lstStyle/>
                    <a:p>
                      <a:endParaRPr lang="en-US"/>
                    </a:p>
                  </a:txBody>
                  <a:tcPr/>
                </a:tc>
                <a:tc>
                  <a:txBody>
                    <a:bodyPr/>
                    <a:lstStyle/>
                    <a:p>
                      <a:pPr lvl="0">
                        <a:buNone/>
                      </a:pPr>
                      <a:r>
                        <a:rPr lang="en-US" sz="1300">
                          <a:solidFill>
                            <a:srgbClr val="FF0000"/>
                          </a:solidFill>
                        </a:rPr>
                        <a:t>15</a:t>
                      </a:r>
                    </a:p>
                  </a:txBody>
                  <a:tcPr marL="49193" marR="49193" marT="24597" marB="24597"/>
                </a:tc>
                <a:tc>
                  <a:txBody>
                    <a:bodyPr/>
                    <a:lstStyle/>
                    <a:p>
                      <a:pPr lvl="0">
                        <a:buNone/>
                      </a:pPr>
                      <a:r>
                        <a:rPr lang="en-US" sz="1300">
                          <a:solidFill>
                            <a:srgbClr val="FF0000"/>
                          </a:solidFill>
                        </a:rPr>
                        <a:t>16</a:t>
                      </a:r>
                    </a:p>
                  </a:txBody>
                  <a:tcPr marL="49193" marR="49193" marT="24597" marB="24597"/>
                </a:tc>
                <a:tc>
                  <a:txBody>
                    <a:bodyPr/>
                    <a:lstStyle/>
                    <a:p>
                      <a:pPr lvl="0">
                        <a:buNone/>
                      </a:pPr>
                      <a:r>
                        <a:rPr lang="en-US" sz="1300">
                          <a:solidFill>
                            <a:srgbClr val="FF0000"/>
                          </a:solidFill>
                        </a:rPr>
                        <a:t>17</a:t>
                      </a:r>
                    </a:p>
                  </a:txBody>
                  <a:tcPr marL="49193" marR="49193" marT="24597" marB="24597"/>
                </a:tc>
                <a:tc>
                  <a:txBody>
                    <a:bodyPr/>
                    <a:lstStyle/>
                    <a:p>
                      <a:pPr lvl="0">
                        <a:buNone/>
                      </a:pPr>
                      <a:r>
                        <a:rPr lang="en-US" sz="1300">
                          <a:solidFill>
                            <a:srgbClr val="FF0000"/>
                          </a:solidFill>
                        </a:rPr>
                        <a:t>18</a:t>
                      </a:r>
                    </a:p>
                  </a:txBody>
                  <a:tcPr marL="49193" marR="49193" marT="24597" marB="24597"/>
                </a:tc>
                <a:tc>
                  <a:txBody>
                    <a:bodyPr/>
                    <a:lstStyle/>
                    <a:p>
                      <a:pPr lvl="0">
                        <a:buNone/>
                      </a:pPr>
                      <a:r>
                        <a:rPr lang="en-US" sz="1300">
                          <a:solidFill>
                            <a:srgbClr val="FF0000"/>
                          </a:solidFill>
                        </a:rPr>
                        <a:t>19</a:t>
                      </a:r>
                    </a:p>
                  </a:txBody>
                  <a:tcPr marL="49193" marR="49193" marT="24597" marB="24597"/>
                </a:tc>
                <a:tc>
                  <a:txBody>
                    <a:bodyPr/>
                    <a:lstStyle/>
                    <a:p>
                      <a:pPr lvl="0">
                        <a:buNone/>
                      </a:pPr>
                      <a:r>
                        <a:rPr lang="en-US" sz="1300">
                          <a:solidFill>
                            <a:srgbClr val="FF0000"/>
                          </a:solidFill>
                        </a:rPr>
                        <a:t>20</a:t>
                      </a:r>
                    </a:p>
                  </a:txBody>
                  <a:tcPr marL="49193" marR="49193" marT="24597" marB="24597"/>
                </a:tc>
                <a:tc>
                  <a:txBody>
                    <a:bodyPr/>
                    <a:lstStyle/>
                    <a:p>
                      <a:pPr lvl="0">
                        <a:buNone/>
                      </a:pPr>
                      <a:r>
                        <a:rPr lang="en-US" sz="1300">
                          <a:solidFill>
                            <a:srgbClr val="FF0000"/>
                          </a:solidFill>
                        </a:rPr>
                        <a:t>21</a:t>
                      </a:r>
                    </a:p>
                  </a:txBody>
                  <a:tcPr marL="49193" marR="49193" marT="24597" marB="24597"/>
                </a:tc>
                <a:extLst>
                  <a:ext uri="{0D108BD9-81ED-4DB2-BD59-A6C34878D82A}">
                    <a16:rowId xmlns:a16="http://schemas.microsoft.com/office/drawing/2014/main" val="2709876620"/>
                  </a:ext>
                </a:extLst>
              </a:tr>
              <a:tr h="220521">
                <a:tc vMerge="1">
                  <a:txBody>
                    <a:bodyPr/>
                    <a:lstStyle/>
                    <a:p>
                      <a:endParaRPr lang="en-US"/>
                    </a:p>
                  </a:txBody>
                  <a:tcPr marL="54172" marR="54172" marT="27086" marB="27086"/>
                </a:tc>
                <a:tc>
                  <a:txBody>
                    <a:bodyPr/>
                    <a:lstStyle/>
                    <a:p>
                      <a:pPr lvl="0">
                        <a:buNone/>
                      </a:pPr>
                      <a:r>
                        <a:rPr lang="en-US" sz="1300">
                          <a:solidFill>
                            <a:srgbClr val="FF0000"/>
                          </a:solidFill>
                        </a:rPr>
                        <a:t>22</a:t>
                      </a:r>
                    </a:p>
                  </a:txBody>
                  <a:tcPr marL="49193" marR="49193" marT="24597" marB="24597">
                    <a:solidFill>
                      <a:schemeClr val="bg1"/>
                    </a:solidFill>
                  </a:tcPr>
                </a:tc>
                <a:tc>
                  <a:txBody>
                    <a:bodyPr/>
                    <a:lstStyle/>
                    <a:p>
                      <a:pPr lvl="0">
                        <a:buNone/>
                      </a:pPr>
                      <a:r>
                        <a:rPr lang="en-US" sz="1300">
                          <a:solidFill>
                            <a:srgbClr val="FF0000"/>
                          </a:solidFill>
                        </a:rPr>
                        <a:t>23</a:t>
                      </a:r>
                    </a:p>
                  </a:txBody>
                  <a:tcPr marL="49193" marR="49193" marT="24597" marB="24597">
                    <a:solidFill>
                      <a:schemeClr val="bg1"/>
                    </a:solidFill>
                  </a:tcPr>
                </a:tc>
                <a:tc>
                  <a:txBody>
                    <a:bodyPr/>
                    <a:lstStyle/>
                    <a:p>
                      <a:pPr lvl="0">
                        <a:buNone/>
                      </a:pPr>
                      <a:r>
                        <a:rPr lang="en-US" sz="1300">
                          <a:solidFill>
                            <a:srgbClr val="FF0000"/>
                          </a:solidFill>
                        </a:rPr>
                        <a:t>24</a:t>
                      </a:r>
                    </a:p>
                  </a:txBody>
                  <a:tcPr marL="49193" marR="49193" marT="24597" marB="24597">
                    <a:solidFill>
                      <a:schemeClr val="bg1"/>
                    </a:solidFill>
                  </a:tcPr>
                </a:tc>
                <a:tc>
                  <a:txBody>
                    <a:bodyPr/>
                    <a:lstStyle/>
                    <a:p>
                      <a:pPr lvl="0">
                        <a:buNone/>
                      </a:pPr>
                      <a:r>
                        <a:rPr lang="en-US" sz="1300">
                          <a:solidFill>
                            <a:srgbClr val="FF0000"/>
                          </a:solidFill>
                        </a:rPr>
                        <a:t>25</a:t>
                      </a:r>
                    </a:p>
                  </a:txBody>
                  <a:tcPr marL="49193" marR="49193" marT="24597" marB="24597">
                    <a:solidFill>
                      <a:schemeClr val="bg1"/>
                    </a:solidFill>
                  </a:tcPr>
                </a:tc>
                <a:tc>
                  <a:txBody>
                    <a:bodyPr/>
                    <a:lstStyle/>
                    <a:p>
                      <a:pPr lvl="0">
                        <a:buNone/>
                      </a:pPr>
                      <a:r>
                        <a:rPr lang="en-US" sz="1300">
                          <a:solidFill>
                            <a:srgbClr val="FF0000"/>
                          </a:solidFill>
                        </a:rPr>
                        <a:t>26</a:t>
                      </a:r>
                    </a:p>
                  </a:txBody>
                  <a:tcPr marL="49193" marR="49193" marT="24597" marB="24597">
                    <a:solidFill>
                      <a:schemeClr val="bg1"/>
                    </a:solidFill>
                  </a:tcPr>
                </a:tc>
                <a:tc>
                  <a:txBody>
                    <a:bodyPr/>
                    <a:lstStyle/>
                    <a:p>
                      <a:pPr lvl="0">
                        <a:buNone/>
                      </a:pPr>
                      <a:r>
                        <a:rPr lang="en-US" sz="1300">
                          <a:solidFill>
                            <a:srgbClr val="FF0000"/>
                          </a:solidFill>
                        </a:rPr>
                        <a:t>27</a:t>
                      </a:r>
                    </a:p>
                  </a:txBody>
                  <a:tcPr marL="49193" marR="49193" marT="24597" marB="24597">
                    <a:solidFill>
                      <a:schemeClr val="bg1"/>
                    </a:solidFill>
                  </a:tcPr>
                </a:tc>
                <a:tc>
                  <a:txBody>
                    <a:bodyPr/>
                    <a:lstStyle/>
                    <a:p>
                      <a:pPr lvl="0">
                        <a:buNone/>
                      </a:pPr>
                      <a:r>
                        <a:rPr lang="en-US" sz="1300" dirty="0">
                          <a:solidFill>
                            <a:srgbClr val="FF0000"/>
                          </a:solidFill>
                        </a:rPr>
                        <a:t>28</a:t>
                      </a:r>
                    </a:p>
                  </a:txBody>
                  <a:tcPr marL="49193" marR="49193" marT="24597" marB="24597">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920463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CD3-23B7-4309-AAF4-574ECCEB94FA}"/>
              </a:ext>
            </a:extLst>
          </p:cNvPr>
          <p:cNvSpPr>
            <a:spLocks noGrp="1"/>
          </p:cNvSpPr>
          <p:nvPr>
            <p:ph type="title"/>
          </p:nvPr>
        </p:nvSpPr>
        <p:spPr/>
        <p:txBody>
          <a:bodyPr/>
          <a:lstStyle/>
          <a:p>
            <a:r>
              <a:rPr lang="en-US" sz="4000" dirty="0">
                <a:solidFill>
                  <a:srgbClr val="EBEBEB"/>
                </a:solidFill>
                <a:cs typeface="Calibri Light"/>
              </a:rPr>
              <a:t>CLIVE</a:t>
            </a:r>
            <a:endParaRPr lang="en-GB" sz="4000" dirty="0"/>
          </a:p>
        </p:txBody>
      </p:sp>
      <p:sp>
        <p:nvSpPr>
          <p:cNvPr id="3" name="Content Placeholder 2">
            <a:extLst>
              <a:ext uri="{FF2B5EF4-FFF2-40B4-BE49-F238E27FC236}">
                <a16:creationId xmlns:a16="http://schemas.microsoft.com/office/drawing/2014/main" id="{3EA8B4ED-980A-4C15-9270-A3E85D627B42}"/>
              </a:ext>
            </a:extLst>
          </p:cNvPr>
          <p:cNvSpPr>
            <a:spLocks noGrp="1"/>
          </p:cNvSpPr>
          <p:nvPr>
            <p:ph idx="1"/>
          </p:nvPr>
        </p:nvSpPr>
        <p:spPr>
          <a:xfrm>
            <a:off x="539552" y="2303123"/>
            <a:ext cx="8005464" cy="2019920"/>
          </a:xfrm>
        </p:spPr>
        <p:txBody>
          <a:bodyPr>
            <a:normAutofit/>
          </a:bodyPr>
          <a:lstStyle/>
          <a:p>
            <a:r>
              <a:rPr lang="en-US" sz="1600" dirty="0">
                <a:latin typeface="Century Gothic" panose="020B0502020202020204" pitchFamily="34" charset="0"/>
                <a:cs typeface="Calibri"/>
              </a:rPr>
              <a:t>Clive is a Care Worker.  His wife starts to experience symptoms and goes into self-isolation for 7 days.  Clive phones his Manager who tells him to go into isolation for 14 days as a member of the household and books him for a test.  Clive goes for his test the next day and two days later gets his test result – it is negative.  This means that he has to continue to self-isolate for the full 14 days in order to ensure that he does not go on to develop symptoms at a later date – Poor Clive!</a:t>
            </a:r>
          </a:p>
          <a:p>
            <a:endParaRPr lang="en-GB" dirty="0"/>
          </a:p>
        </p:txBody>
      </p:sp>
      <p:graphicFrame>
        <p:nvGraphicFramePr>
          <p:cNvPr id="4" name="Table 4">
            <a:extLst>
              <a:ext uri="{FF2B5EF4-FFF2-40B4-BE49-F238E27FC236}">
                <a16:creationId xmlns:a16="http://schemas.microsoft.com/office/drawing/2014/main" id="{3116458C-830B-4145-BC70-5BE286F3A663}"/>
              </a:ext>
            </a:extLst>
          </p:cNvPr>
          <p:cNvGraphicFramePr>
            <a:graphicFrameLocks noGrp="1"/>
          </p:cNvGraphicFramePr>
          <p:nvPr>
            <p:extLst>
              <p:ext uri="{D42A27DB-BD31-4B8C-83A1-F6EECF244321}">
                <p14:modId xmlns:p14="http://schemas.microsoft.com/office/powerpoint/2010/main" val="4002208844"/>
              </p:ext>
            </p:extLst>
          </p:nvPr>
        </p:nvGraphicFramePr>
        <p:xfrm>
          <a:off x="876958" y="4569268"/>
          <a:ext cx="7668058" cy="1584177"/>
        </p:xfrm>
        <a:graphic>
          <a:graphicData uri="http://schemas.openxmlformats.org/drawingml/2006/table">
            <a:tbl>
              <a:tblPr firstRow="1" bandRow="1">
                <a:tableStyleId>{8799B23B-EC83-4686-B30A-512413B5E67A}</a:tableStyleId>
              </a:tblPr>
              <a:tblGrid>
                <a:gridCol w="826609">
                  <a:extLst>
                    <a:ext uri="{9D8B030D-6E8A-4147-A177-3AD203B41FA5}">
                      <a16:colId xmlns:a16="http://schemas.microsoft.com/office/drawing/2014/main" val="2742388755"/>
                    </a:ext>
                  </a:extLst>
                </a:gridCol>
                <a:gridCol w="2004821">
                  <a:extLst>
                    <a:ext uri="{9D8B030D-6E8A-4147-A177-3AD203B41FA5}">
                      <a16:colId xmlns:a16="http://schemas.microsoft.com/office/drawing/2014/main" val="3629171777"/>
                    </a:ext>
                  </a:extLst>
                </a:gridCol>
                <a:gridCol w="1578961">
                  <a:extLst>
                    <a:ext uri="{9D8B030D-6E8A-4147-A177-3AD203B41FA5}">
                      <a16:colId xmlns:a16="http://schemas.microsoft.com/office/drawing/2014/main" val="4232796989"/>
                    </a:ext>
                  </a:extLst>
                </a:gridCol>
                <a:gridCol w="831341">
                  <a:extLst>
                    <a:ext uri="{9D8B030D-6E8A-4147-A177-3AD203B41FA5}">
                      <a16:colId xmlns:a16="http://schemas.microsoft.com/office/drawing/2014/main" val="2339604851"/>
                    </a:ext>
                  </a:extLst>
                </a:gridCol>
                <a:gridCol w="511946">
                  <a:extLst>
                    <a:ext uri="{9D8B030D-6E8A-4147-A177-3AD203B41FA5}">
                      <a16:colId xmlns:a16="http://schemas.microsoft.com/office/drawing/2014/main" val="3495815561"/>
                    </a:ext>
                  </a:extLst>
                </a:gridCol>
                <a:gridCol w="890488">
                  <a:extLst>
                    <a:ext uri="{9D8B030D-6E8A-4147-A177-3AD203B41FA5}">
                      <a16:colId xmlns:a16="http://schemas.microsoft.com/office/drawing/2014/main" val="1009005759"/>
                    </a:ext>
                  </a:extLst>
                </a:gridCol>
                <a:gridCol w="511946">
                  <a:extLst>
                    <a:ext uri="{9D8B030D-6E8A-4147-A177-3AD203B41FA5}">
                      <a16:colId xmlns:a16="http://schemas.microsoft.com/office/drawing/2014/main" val="3323459848"/>
                    </a:ext>
                  </a:extLst>
                </a:gridCol>
                <a:gridCol w="511946">
                  <a:extLst>
                    <a:ext uri="{9D8B030D-6E8A-4147-A177-3AD203B41FA5}">
                      <a16:colId xmlns:a16="http://schemas.microsoft.com/office/drawing/2014/main" val="350149283"/>
                    </a:ext>
                  </a:extLst>
                </a:gridCol>
              </a:tblGrid>
              <a:tr h="575526">
                <a:tc rowSpan="4">
                  <a:txBody>
                    <a:bodyPr/>
                    <a:lstStyle/>
                    <a:p>
                      <a:pPr lvl="0">
                        <a:buNone/>
                      </a:pPr>
                      <a:r>
                        <a:rPr lang="en-US" sz="1000">
                          <a:solidFill>
                            <a:srgbClr val="FF0000"/>
                          </a:solidFill>
                        </a:rPr>
                        <a:t>JUNE</a:t>
                      </a:r>
                    </a:p>
                  </a:txBody>
                  <a:tcPr marL="38159" marR="38159" marT="19080" marB="19080"/>
                </a:tc>
                <a:tc>
                  <a:txBody>
                    <a:bodyPr/>
                    <a:lstStyle/>
                    <a:p>
                      <a:r>
                        <a:rPr lang="en-US" sz="1000" b="0">
                          <a:solidFill>
                            <a:srgbClr val="FF0000"/>
                          </a:solidFill>
                        </a:rPr>
                        <a:t>1</a:t>
                      </a:r>
                    </a:p>
                  </a:txBody>
                  <a:tcPr marL="38159" marR="38159" marT="19080" marB="19080"/>
                </a:tc>
                <a:tc>
                  <a:txBody>
                    <a:bodyPr/>
                    <a:lstStyle/>
                    <a:p>
                      <a:r>
                        <a:rPr lang="en-US" sz="1000" b="0" dirty="0">
                          <a:solidFill>
                            <a:srgbClr val="FF0000"/>
                          </a:solidFill>
                        </a:rPr>
                        <a:t>2</a:t>
                      </a:r>
                      <a:r>
                        <a:rPr lang="en-US" sz="1000" b="0" dirty="0"/>
                        <a:t> </a:t>
                      </a:r>
                      <a:r>
                        <a:rPr lang="en-US" sz="800" b="0" dirty="0"/>
                        <a:t> Clive phones Manager and starts self-isolation</a:t>
                      </a:r>
                    </a:p>
                  </a:txBody>
                  <a:tcPr marL="38159" marR="38159" marT="19080" marB="19080">
                    <a:solidFill>
                      <a:schemeClr val="tx2">
                        <a:lumMod val="20000"/>
                        <a:lumOff val="80000"/>
                      </a:schemeClr>
                    </a:solidFill>
                  </a:tcPr>
                </a:tc>
                <a:tc>
                  <a:txBody>
                    <a:bodyPr/>
                    <a:lstStyle/>
                    <a:p>
                      <a:r>
                        <a:rPr lang="en-US" sz="1000" b="0">
                          <a:solidFill>
                            <a:srgbClr val="FF0000"/>
                          </a:solidFill>
                        </a:rPr>
                        <a:t>3</a:t>
                      </a:r>
                      <a:r>
                        <a:rPr lang="en-US" sz="800" b="0"/>
                        <a:t>  Goes for test</a:t>
                      </a:r>
                    </a:p>
                  </a:txBody>
                  <a:tcPr marL="38159" marR="38159" marT="19080" marB="19080">
                    <a:solidFill>
                      <a:schemeClr val="tx2">
                        <a:lumMod val="20000"/>
                        <a:lumOff val="80000"/>
                      </a:schemeClr>
                    </a:solidFill>
                  </a:tcPr>
                </a:tc>
                <a:tc>
                  <a:txBody>
                    <a:bodyPr/>
                    <a:lstStyle/>
                    <a:p>
                      <a:r>
                        <a:rPr lang="en-US" sz="1000" b="0">
                          <a:solidFill>
                            <a:srgbClr val="FF0000"/>
                          </a:solidFill>
                        </a:rPr>
                        <a:t>4</a:t>
                      </a:r>
                    </a:p>
                  </a:txBody>
                  <a:tcPr marL="38159" marR="38159" marT="19080" marB="19080">
                    <a:solidFill>
                      <a:schemeClr val="tx2">
                        <a:lumMod val="20000"/>
                        <a:lumOff val="80000"/>
                      </a:schemeClr>
                    </a:solidFill>
                  </a:tcPr>
                </a:tc>
                <a:tc>
                  <a:txBody>
                    <a:bodyPr/>
                    <a:lstStyle/>
                    <a:p>
                      <a:r>
                        <a:rPr lang="en-US" sz="1000" b="0">
                          <a:solidFill>
                            <a:srgbClr val="FF0000"/>
                          </a:solidFill>
                        </a:rPr>
                        <a:t>5</a:t>
                      </a:r>
                      <a:r>
                        <a:rPr lang="en-US" sz="800" b="0"/>
                        <a:t> Receives - test result</a:t>
                      </a:r>
                      <a:endParaRPr lang="en-US" sz="900"/>
                    </a:p>
                  </a:txBody>
                  <a:tcPr marL="38159" marR="38159" marT="19080" marB="19080">
                    <a:solidFill>
                      <a:schemeClr val="tx2">
                        <a:lumMod val="20000"/>
                        <a:lumOff val="80000"/>
                      </a:schemeClr>
                    </a:solidFill>
                  </a:tcPr>
                </a:tc>
                <a:tc>
                  <a:txBody>
                    <a:bodyPr/>
                    <a:lstStyle/>
                    <a:p>
                      <a:r>
                        <a:rPr lang="en-US" sz="1000" b="0">
                          <a:solidFill>
                            <a:srgbClr val="FF0000"/>
                          </a:solidFill>
                        </a:rPr>
                        <a:t>6</a:t>
                      </a:r>
                    </a:p>
                  </a:txBody>
                  <a:tcPr marL="38159" marR="38159" marT="19080" marB="19080">
                    <a:solidFill>
                      <a:schemeClr val="tx2">
                        <a:lumMod val="20000"/>
                        <a:lumOff val="80000"/>
                      </a:schemeClr>
                    </a:solidFill>
                  </a:tcPr>
                </a:tc>
                <a:tc>
                  <a:txBody>
                    <a:bodyPr/>
                    <a:lstStyle/>
                    <a:p>
                      <a:r>
                        <a:rPr lang="en-US" sz="1000" b="0">
                          <a:solidFill>
                            <a:srgbClr val="FF0000"/>
                          </a:solidFill>
                        </a:rPr>
                        <a:t>7</a:t>
                      </a:r>
                    </a:p>
                  </a:txBody>
                  <a:tcPr marL="38159" marR="38159" marT="19080" marB="19080">
                    <a:solidFill>
                      <a:schemeClr val="tx2">
                        <a:lumMod val="20000"/>
                        <a:lumOff val="80000"/>
                      </a:schemeClr>
                    </a:solidFill>
                  </a:tcPr>
                </a:tc>
                <a:extLst>
                  <a:ext uri="{0D108BD9-81ED-4DB2-BD59-A6C34878D82A}">
                    <a16:rowId xmlns:a16="http://schemas.microsoft.com/office/drawing/2014/main" val="381753261"/>
                  </a:ext>
                </a:extLst>
              </a:tr>
              <a:tr h="288355">
                <a:tc vMerge="1">
                  <a:txBody>
                    <a:bodyPr/>
                    <a:lstStyle/>
                    <a:p>
                      <a:endParaRPr lang="en-US"/>
                    </a:p>
                  </a:txBody>
                  <a:tcPr/>
                </a:tc>
                <a:tc>
                  <a:txBody>
                    <a:bodyPr/>
                    <a:lstStyle/>
                    <a:p>
                      <a:r>
                        <a:rPr lang="en-US" sz="1000">
                          <a:solidFill>
                            <a:srgbClr val="FF0000"/>
                          </a:solidFill>
                        </a:rPr>
                        <a:t>8 </a:t>
                      </a:r>
                      <a:endParaRPr lang="en-US" sz="800">
                        <a:solidFill>
                          <a:schemeClr val="tx1"/>
                        </a:solidFill>
                      </a:endParaRPr>
                    </a:p>
                  </a:txBody>
                  <a:tcPr marL="38159" marR="38159" marT="19080" marB="19080">
                    <a:solidFill>
                      <a:schemeClr val="tx2">
                        <a:lumMod val="20000"/>
                        <a:lumOff val="80000"/>
                      </a:schemeClr>
                    </a:solidFill>
                  </a:tcPr>
                </a:tc>
                <a:tc>
                  <a:txBody>
                    <a:bodyPr/>
                    <a:lstStyle/>
                    <a:p>
                      <a:r>
                        <a:rPr lang="en-US" sz="1000">
                          <a:solidFill>
                            <a:srgbClr val="FF0000"/>
                          </a:solidFill>
                        </a:rPr>
                        <a:t>9  </a:t>
                      </a:r>
                      <a:endParaRPr lang="en-US" sz="800" b="0" i="0" u="none" strike="noStrike" noProof="0">
                        <a:solidFill>
                          <a:schemeClr val="tx1"/>
                        </a:solidFill>
                        <a:latin typeface="Century Gothic"/>
                      </a:endParaRPr>
                    </a:p>
                  </a:txBody>
                  <a:tcPr marL="38159" marR="38159" marT="19080" marB="19080">
                    <a:solidFill>
                      <a:schemeClr val="tx2">
                        <a:lumMod val="20000"/>
                        <a:lumOff val="80000"/>
                      </a:schemeClr>
                    </a:solidFill>
                  </a:tcPr>
                </a:tc>
                <a:tc>
                  <a:txBody>
                    <a:bodyPr/>
                    <a:lstStyle/>
                    <a:p>
                      <a:r>
                        <a:rPr lang="en-US" sz="1000">
                          <a:solidFill>
                            <a:srgbClr val="FF0000"/>
                          </a:solidFill>
                        </a:rPr>
                        <a:t>10</a:t>
                      </a:r>
                      <a:endParaRPr lang="en-US" sz="800" b="0" i="0" u="none" strike="noStrike" noProof="0">
                        <a:solidFill>
                          <a:schemeClr val="tx1"/>
                        </a:solidFill>
                        <a:latin typeface="Century Gothic"/>
                      </a:endParaRPr>
                    </a:p>
                  </a:txBody>
                  <a:tcPr marL="38159" marR="38159" marT="19080" marB="19080">
                    <a:solidFill>
                      <a:schemeClr val="tx2">
                        <a:lumMod val="20000"/>
                        <a:lumOff val="80000"/>
                      </a:schemeClr>
                    </a:solidFill>
                  </a:tcPr>
                </a:tc>
                <a:tc>
                  <a:txBody>
                    <a:bodyPr/>
                    <a:lstStyle/>
                    <a:p>
                      <a:r>
                        <a:rPr lang="en-US" sz="1000">
                          <a:solidFill>
                            <a:srgbClr val="FF0000"/>
                          </a:solidFill>
                        </a:rPr>
                        <a:t>11</a:t>
                      </a:r>
                    </a:p>
                  </a:txBody>
                  <a:tcPr marL="38159" marR="38159" marT="19080" marB="19080">
                    <a:solidFill>
                      <a:schemeClr val="tx2">
                        <a:lumMod val="20000"/>
                        <a:lumOff val="80000"/>
                      </a:schemeClr>
                    </a:solidFill>
                  </a:tcPr>
                </a:tc>
                <a:tc>
                  <a:txBody>
                    <a:bodyPr/>
                    <a:lstStyle/>
                    <a:p>
                      <a:r>
                        <a:rPr lang="en-US" sz="1000">
                          <a:solidFill>
                            <a:srgbClr val="FF0000"/>
                          </a:solidFill>
                        </a:rPr>
                        <a:t>12</a:t>
                      </a:r>
                    </a:p>
                  </a:txBody>
                  <a:tcPr marL="38159" marR="38159" marT="19080" marB="19080">
                    <a:solidFill>
                      <a:schemeClr val="tx2">
                        <a:lumMod val="20000"/>
                        <a:lumOff val="80000"/>
                      </a:schemeClr>
                    </a:solidFill>
                  </a:tcPr>
                </a:tc>
                <a:tc>
                  <a:txBody>
                    <a:bodyPr/>
                    <a:lstStyle/>
                    <a:p>
                      <a:r>
                        <a:rPr lang="en-US" sz="1000">
                          <a:solidFill>
                            <a:srgbClr val="FF0000"/>
                          </a:solidFill>
                        </a:rPr>
                        <a:t>13</a:t>
                      </a:r>
                    </a:p>
                  </a:txBody>
                  <a:tcPr marL="38159" marR="38159" marT="19080" marB="19080">
                    <a:solidFill>
                      <a:schemeClr val="tx2">
                        <a:lumMod val="20000"/>
                        <a:lumOff val="80000"/>
                      </a:schemeClr>
                    </a:solidFill>
                  </a:tcPr>
                </a:tc>
                <a:tc>
                  <a:txBody>
                    <a:bodyPr/>
                    <a:lstStyle/>
                    <a:p>
                      <a:r>
                        <a:rPr lang="en-US" sz="1000">
                          <a:solidFill>
                            <a:srgbClr val="FF0000"/>
                          </a:solidFill>
                        </a:rPr>
                        <a:t>14</a:t>
                      </a:r>
                    </a:p>
                  </a:txBody>
                  <a:tcPr marL="38159" marR="38159" marT="19080" marB="19080">
                    <a:solidFill>
                      <a:schemeClr val="tx2">
                        <a:lumMod val="20000"/>
                        <a:lumOff val="80000"/>
                      </a:schemeClr>
                    </a:solidFill>
                  </a:tcPr>
                </a:tc>
                <a:extLst>
                  <a:ext uri="{0D108BD9-81ED-4DB2-BD59-A6C34878D82A}">
                    <a16:rowId xmlns:a16="http://schemas.microsoft.com/office/drawing/2014/main" val="220673069"/>
                  </a:ext>
                </a:extLst>
              </a:tr>
              <a:tr h="431941">
                <a:tc vMerge="1">
                  <a:txBody>
                    <a:bodyPr/>
                    <a:lstStyle/>
                    <a:p>
                      <a:endParaRPr lang="en-US"/>
                    </a:p>
                  </a:txBody>
                  <a:tcPr/>
                </a:tc>
                <a:tc>
                  <a:txBody>
                    <a:bodyPr/>
                    <a:lstStyle/>
                    <a:p>
                      <a:pPr lvl="0">
                        <a:buNone/>
                      </a:pPr>
                      <a:r>
                        <a:rPr lang="en-US" sz="1000">
                          <a:solidFill>
                            <a:srgbClr val="FF0000"/>
                          </a:solidFill>
                        </a:rPr>
                        <a:t>15 </a:t>
                      </a:r>
                      <a:r>
                        <a:rPr lang="en-US" sz="800" b="0" i="0" u="none" strike="noStrike" noProof="0">
                          <a:solidFill>
                            <a:schemeClr val="tx1"/>
                          </a:solidFill>
                          <a:latin typeface="Century Gothic"/>
                        </a:rPr>
                        <a:t>Last day of Isolation</a:t>
                      </a:r>
                      <a:endParaRPr lang="en-US" sz="800">
                        <a:solidFill>
                          <a:srgbClr val="FF0000"/>
                        </a:solidFill>
                      </a:endParaRPr>
                    </a:p>
                  </a:txBody>
                  <a:tcPr marL="38159" marR="38159" marT="19080" marB="19080">
                    <a:solidFill>
                      <a:schemeClr val="tx2">
                        <a:lumMod val="20000"/>
                        <a:lumOff val="80000"/>
                      </a:schemeClr>
                    </a:solidFill>
                  </a:tcPr>
                </a:tc>
                <a:tc>
                  <a:txBody>
                    <a:bodyPr/>
                    <a:lstStyle/>
                    <a:p>
                      <a:pPr lvl="0">
                        <a:buNone/>
                      </a:pPr>
                      <a:r>
                        <a:rPr lang="en-US" sz="1000">
                          <a:solidFill>
                            <a:srgbClr val="FF0000"/>
                          </a:solidFill>
                        </a:rPr>
                        <a:t>16 </a:t>
                      </a:r>
                      <a:r>
                        <a:rPr lang="en-US" sz="800" b="0" i="0" u="none" strike="noStrike" noProof="0">
                          <a:solidFill>
                            <a:schemeClr val="tx1"/>
                          </a:solidFill>
                          <a:latin typeface="Century Gothic"/>
                        </a:rPr>
                        <a:t>Can now </a:t>
                      </a:r>
                      <a:endParaRPr lang="en-US" sz="800">
                        <a:solidFill>
                          <a:srgbClr val="FF0000"/>
                        </a:solidFill>
                      </a:endParaRPr>
                    </a:p>
                    <a:p>
                      <a:pPr lvl="0">
                        <a:buNone/>
                      </a:pPr>
                      <a:r>
                        <a:rPr lang="en-US" sz="800" b="0" i="0" u="none" strike="noStrike" noProof="0">
                          <a:solidFill>
                            <a:schemeClr val="tx1"/>
                          </a:solidFill>
                          <a:latin typeface="Century Gothic"/>
                        </a:rPr>
                        <a:t>return to work</a:t>
                      </a:r>
                      <a:endParaRPr lang="en-US" sz="800">
                        <a:solidFill>
                          <a:srgbClr val="FF0000"/>
                        </a:solidFill>
                      </a:endParaRPr>
                    </a:p>
                  </a:txBody>
                  <a:tcPr marL="38159" marR="38159" marT="19080" marB="19080"/>
                </a:tc>
                <a:tc>
                  <a:txBody>
                    <a:bodyPr/>
                    <a:lstStyle/>
                    <a:p>
                      <a:pPr lvl="0">
                        <a:buNone/>
                      </a:pPr>
                      <a:r>
                        <a:rPr lang="en-US" sz="1000">
                          <a:solidFill>
                            <a:srgbClr val="FF0000"/>
                          </a:solidFill>
                        </a:rPr>
                        <a:t>17</a:t>
                      </a:r>
                    </a:p>
                  </a:txBody>
                  <a:tcPr marL="38159" marR="38159" marT="19080" marB="19080"/>
                </a:tc>
                <a:tc>
                  <a:txBody>
                    <a:bodyPr/>
                    <a:lstStyle/>
                    <a:p>
                      <a:pPr lvl="0">
                        <a:buNone/>
                      </a:pPr>
                      <a:r>
                        <a:rPr lang="en-US" sz="1000">
                          <a:solidFill>
                            <a:srgbClr val="FF0000"/>
                          </a:solidFill>
                        </a:rPr>
                        <a:t>18</a:t>
                      </a:r>
                    </a:p>
                  </a:txBody>
                  <a:tcPr marL="38159" marR="38159" marT="19080" marB="19080"/>
                </a:tc>
                <a:tc>
                  <a:txBody>
                    <a:bodyPr/>
                    <a:lstStyle/>
                    <a:p>
                      <a:pPr lvl="0">
                        <a:buNone/>
                      </a:pPr>
                      <a:r>
                        <a:rPr lang="en-US" sz="1000">
                          <a:solidFill>
                            <a:srgbClr val="FF0000"/>
                          </a:solidFill>
                        </a:rPr>
                        <a:t>19</a:t>
                      </a:r>
                    </a:p>
                  </a:txBody>
                  <a:tcPr marL="38159" marR="38159" marT="19080" marB="19080"/>
                </a:tc>
                <a:tc>
                  <a:txBody>
                    <a:bodyPr/>
                    <a:lstStyle/>
                    <a:p>
                      <a:pPr lvl="0">
                        <a:buNone/>
                      </a:pPr>
                      <a:r>
                        <a:rPr lang="en-US" sz="1000">
                          <a:solidFill>
                            <a:srgbClr val="FF0000"/>
                          </a:solidFill>
                        </a:rPr>
                        <a:t>20</a:t>
                      </a:r>
                    </a:p>
                  </a:txBody>
                  <a:tcPr marL="38159" marR="38159" marT="19080" marB="19080"/>
                </a:tc>
                <a:tc>
                  <a:txBody>
                    <a:bodyPr/>
                    <a:lstStyle/>
                    <a:p>
                      <a:pPr lvl="0">
                        <a:buNone/>
                      </a:pPr>
                      <a:r>
                        <a:rPr lang="en-US" sz="1000">
                          <a:solidFill>
                            <a:srgbClr val="FF0000"/>
                          </a:solidFill>
                        </a:rPr>
                        <a:t>21</a:t>
                      </a:r>
                    </a:p>
                  </a:txBody>
                  <a:tcPr marL="38159" marR="38159" marT="19080" marB="19080"/>
                </a:tc>
                <a:extLst>
                  <a:ext uri="{0D108BD9-81ED-4DB2-BD59-A6C34878D82A}">
                    <a16:rowId xmlns:a16="http://schemas.microsoft.com/office/drawing/2014/main" val="2709876620"/>
                  </a:ext>
                </a:extLst>
              </a:tr>
              <a:tr h="288355">
                <a:tc vMerge="1">
                  <a:txBody>
                    <a:bodyPr/>
                    <a:lstStyle/>
                    <a:p>
                      <a:endParaRPr lang="en-US"/>
                    </a:p>
                  </a:txBody>
                  <a:tcPr marL="54172" marR="54172" marT="27086" marB="27086"/>
                </a:tc>
                <a:tc>
                  <a:txBody>
                    <a:bodyPr/>
                    <a:lstStyle/>
                    <a:p>
                      <a:pPr lvl="0">
                        <a:buNone/>
                      </a:pPr>
                      <a:r>
                        <a:rPr lang="en-US" sz="1000">
                          <a:solidFill>
                            <a:srgbClr val="FF0000"/>
                          </a:solidFill>
                        </a:rPr>
                        <a:t>22</a:t>
                      </a:r>
                    </a:p>
                  </a:txBody>
                  <a:tcPr marL="38159" marR="38159" marT="19080" marB="19080">
                    <a:solidFill>
                      <a:schemeClr val="bg1"/>
                    </a:solidFill>
                  </a:tcPr>
                </a:tc>
                <a:tc>
                  <a:txBody>
                    <a:bodyPr/>
                    <a:lstStyle/>
                    <a:p>
                      <a:pPr lvl="0">
                        <a:buNone/>
                      </a:pPr>
                      <a:r>
                        <a:rPr lang="en-US" sz="1000">
                          <a:solidFill>
                            <a:srgbClr val="FF0000"/>
                          </a:solidFill>
                        </a:rPr>
                        <a:t>23</a:t>
                      </a:r>
                    </a:p>
                  </a:txBody>
                  <a:tcPr marL="38159" marR="38159" marT="19080" marB="19080">
                    <a:solidFill>
                      <a:schemeClr val="bg1"/>
                    </a:solidFill>
                  </a:tcPr>
                </a:tc>
                <a:tc>
                  <a:txBody>
                    <a:bodyPr/>
                    <a:lstStyle/>
                    <a:p>
                      <a:pPr lvl="0">
                        <a:buNone/>
                      </a:pPr>
                      <a:r>
                        <a:rPr lang="en-US" sz="1000">
                          <a:solidFill>
                            <a:srgbClr val="FF0000"/>
                          </a:solidFill>
                        </a:rPr>
                        <a:t>24</a:t>
                      </a:r>
                    </a:p>
                  </a:txBody>
                  <a:tcPr marL="38159" marR="38159" marT="19080" marB="19080">
                    <a:solidFill>
                      <a:schemeClr val="bg1"/>
                    </a:solidFill>
                  </a:tcPr>
                </a:tc>
                <a:tc>
                  <a:txBody>
                    <a:bodyPr/>
                    <a:lstStyle/>
                    <a:p>
                      <a:pPr lvl="0">
                        <a:buNone/>
                      </a:pPr>
                      <a:r>
                        <a:rPr lang="en-US" sz="1000">
                          <a:solidFill>
                            <a:srgbClr val="FF0000"/>
                          </a:solidFill>
                        </a:rPr>
                        <a:t>25</a:t>
                      </a:r>
                    </a:p>
                  </a:txBody>
                  <a:tcPr marL="38159" marR="38159" marT="19080" marB="19080">
                    <a:solidFill>
                      <a:schemeClr val="bg1"/>
                    </a:solidFill>
                  </a:tcPr>
                </a:tc>
                <a:tc>
                  <a:txBody>
                    <a:bodyPr/>
                    <a:lstStyle/>
                    <a:p>
                      <a:pPr lvl="0">
                        <a:buNone/>
                      </a:pPr>
                      <a:r>
                        <a:rPr lang="en-US" sz="1000">
                          <a:solidFill>
                            <a:srgbClr val="FF0000"/>
                          </a:solidFill>
                        </a:rPr>
                        <a:t>26</a:t>
                      </a:r>
                    </a:p>
                  </a:txBody>
                  <a:tcPr marL="38159" marR="38159" marT="19080" marB="19080">
                    <a:solidFill>
                      <a:schemeClr val="bg1"/>
                    </a:solidFill>
                  </a:tcPr>
                </a:tc>
                <a:tc>
                  <a:txBody>
                    <a:bodyPr/>
                    <a:lstStyle/>
                    <a:p>
                      <a:pPr lvl="0">
                        <a:buNone/>
                      </a:pPr>
                      <a:r>
                        <a:rPr lang="en-US" sz="1000">
                          <a:solidFill>
                            <a:srgbClr val="FF0000"/>
                          </a:solidFill>
                        </a:rPr>
                        <a:t>27</a:t>
                      </a:r>
                    </a:p>
                  </a:txBody>
                  <a:tcPr marL="38159" marR="38159" marT="19080" marB="19080">
                    <a:solidFill>
                      <a:schemeClr val="bg1"/>
                    </a:solidFill>
                  </a:tcPr>
                </a:tc>
                <a:tc>
                  <a:txBody>
                    <a:bodyPr/>
                    <a:lstStyle/>
                    <a:p>
                      <a:pPr lvl="0">
                        <a:buNone/>
                      </a:pPr>
                      <a:r>
                        <a:rPr lang="en-US" sz="1000" dirty="0">
                          <a:solidFill>
                            <a:srgbClr val="FF0000"/>
                          </a:solidFill>
                        </a:rPr>
                        <a:t>28</a:t>
                      </a:r>
                    </a:p>
                  </a:txBody>
                  <a:tcPr marL="38159" marR="38159" marT="19080" marB="19080">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4105271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2B1AE-67F9-4847-A92D-B2957E840F40}"/>
              </a:ext>
            </a:extLst>
          </p:cNvPr>
          <p:cNvSpPr>
            <a:spLocks noGrp="1"/>
          </p:cNvSpPr>
          <p:nvPr>
            <p:ph type="title"/>
          </p:nvPr>
        </p:nvSpPr>
        <p:spPr/>
        <p:txBody>
          <a:bodyPr/>
          <a:lstStyle/>
          <a:p>
            <a:r>
              <a:rPr lang="en-US" sz="4000" dirty="0">
                <a:solidFill>
                  <a:srgbClr val="EBEBEB"/>
                </a:solidFill>
                <a:cs typeface="Calibri Light"/>
              </a:rPr>
              <a:t>DEBBIE</a:t>
            </a:r>
            <a:endParaRPr lang="en-GB" sz="4000" dirty="0"/>
          </a:p>
        </p:txBody>
      </p:sp>
      <p:sp>
        <p:nvSpPr>
          <p:cNvPr id="3" name="Content Placeholder 2">
            <a:extLst>
              <a:ext uri="{FF2B5EF4-FFF2-40B4-BE49-F238E27FC236}">
                <a16:creationId xmlns:a16="http://schemas.microsoft.com/office/drawing/2014/main" id="{072767C6-C72E-463C-A0B9-C3EE69ACBE63}"/>
              </a:ext>
            </a:extLst>
          </p:cNvPr>
          <p:cNvSpPr>
            <a:spLocks noGrp="1"/>
          </p:cNvSpPr>
          <p:nvPr>
            <p:ph idx="1"/>
          </p:nvPr>
        </p:nvSpPr>
        <p:spPr>
          <a:xfrm>
            <a:off x="539552" y="2276872"/>
            <a:ext cx="8064896" cy="2088232"/>
          </a:xfrm>
        </p:spPr>
        <p:txBody>
          <a:bodyPr>
            <a:normAutofit/>
          </a:bodyPr>
          <a:lstStyle/>
          <a:p>
            <a:r>
              <a:rPr lang="en-US" sz="1600" dirty="0">
                <a:latin typeface="Century Gothic" panose="020B0502020202020204" pitchFamily="34" charset="0"/>
                <a:cs typeface="Calibri"/>
              </a:rPr>
              <a:t>Debbie is a Care Worker.  She does not have any symptoms and feels OK but is worried because she works with Brenda who tested positive even with no symptoms.  She talks to her Manager who books her for a test.  She can continue to work as she has no symptoms and goes for her test the next day and two days later gets her test result – it is negative.  This means that she does not need to self-isolate but she should also not take it that this means she can relax in her attention to detail when it comes to safe practice.</a:t>
            </a:r>
          </a:p>
          <a:p>
            <a:endParaRPr lang="en-GB" dirty="0"/>
          </a:p>
        </p:txBody>
      </p:sp>
      <p:graphicFrame>
        <p:nvGraphicFramePr>
          <p:cNvPr id="4" name="Table 4">
            <a:extLst>
              <a:ext uri="{FF2B5EF4-FFF2-40B4-BE49-F238E27FC236}">
                <a16:creationId xmlns:a16="http://schemas.microsoft.com/office/drawing/2014/main" id="{D046206C-BEC4-40F3-8A8C-09DF32BB9931}"/>
              </a:ext>
            </a:extLst>
          </p:cNvPr>
          <p:cNvGraphicFramePr>
            <a:graphicFrameLocks noGrp="1"/>
          </p:cNvGraphicFramePr>
          <p:nvPr>
            <p:extLst>
              <p:ext uri="{D42A27DB-BD31-4B8C-83A1-F6EECF244321}">
                <p14:modId xmlns:p14="http://schemas.microsoft.com/office/powerpoint/2010/main" val="1272345246"/>
              </p:ext>
            </p:extLst>
          </p:nvPr>
        </p:nvGraphicFramePr>
        <p:xfrm>
          <a:off x="683567" y="4365104"/>
          <a:ext cx="7920881" cy="1862716"/>
        </p:xfrm>
        <a:graphic>
          <a:graphicData uri="http://schemas.openxmlformats.org/drawingml/2006/table">
            <a:tbl>
              <a:tblPr firstRow="1" bandRow="1">
                <a:tableStyleId>{8799B23B-EC83-4686-B30A-512413B5E67A}</a:tableStyleId>
              </a:tblPr>
              <a:tblGrid>
                <a:gridCol w="1092087">
                  <a:extLst>
                    <a:ext uri="{9D8B030D-6E8A-4147-A177-3AD203B41FA5}">
                      <a16:colId xmlns:a16="http://schemas.microsoft.com/office/drawing/2014/main" val="2742388755"/>
                    </a:ext>
                  </a:extLst>
                </a:gridCol>
                <a:gridCol w="751382">
                  <a:extLst>
                    <a:ext uri="{9D8B030D-6E8A-4147-A177-3AD203B41FA5}">
                      <a16:colId xmlns:a16="http://schemas.microsoft.com/office/drawing/2014/main" val="3629171777"/>
                    </a:ext>
                  </a:extLst>
                </a:gridCol>
                <a:gridCol w="2067315">
                  <a:extLst>
                    <a:ext uri="{9D8B030D-6E8A-4147-A177-3AD203B41FA5}">
                      <a16:colId xmlns:a16="http://schemas.microsoft.com/office/drawing/2014/main" val="4232796989"/>
                    </a:ext>
                  </a:extLst>
                </a:gridCol>
                <a:gridCol w="676365">
                  <a:extLst>
                    <a:ext uri="{9D8B030D-6E8A-4147-A177-3AD203B41FA5}">
                      <a16:colId xmlns:a16="http://schemas.microsoft.com/office/drawing/2014/main" val="2339604851"/>
                    </a:ext>
                  </a:extLst>
                </a:gridCol>
                <a:gridCol w="676365">
                  <a:extLst>
                    <a:ext uri="{9D8B030D-6E8A-4147-A177-3AD203B41FA5}">
                      <a16:colId xmlns:a16="http://schemas.microsoft.com/office/drawing/2014/main" val="3495815561"/>
                    </a:ext>
                  </a:extLst>
                </a:gridCol>
                <a:gridCol w="676365">
                  <a:extLst>
                    <a:ext uri="{9D8B030D-6E8A-4147-A177-3AD203B41FA5}">
                      <a16:colId xmlns:a16="http://schemas.microsoft.com/office/drawing/2014/main" val="1009005759"/>
                    </a:ext>
                  </a:extLst>
                </a:gridCol>
                <a:gridCol w="676365">
                  <a:extLst>
                    <a:ext uri="{9D8B030D-6E8A-4147-A177-3AD203B41FA5}">
                      <a16:colId xmlns:a16="http://schemas.microsoft.com/office/drawing/2014/main" val="3323459848"/>
                    </a:ext>
                  </a:extLst>
                </a:gridCol>
                <a:gridCol w="1304637">
                  <a:extLst>
                    <a:ext uri="{9D8B030D-6E8A-4147-A177-3AD203B41FA5}">
                      <a16:colId xmlns:a16="http://schemas.microsoft.com/office/drawing/2014/main" val="350149283"/>
                    </a:ext>
                  </a:extLst>
                </a:gridCol>
              </a:tblGrid>
              <a:tr h="465679">
                <a:tc rowSpan="4">
                  <a:txBody>
                    <a:bodyPr/>
                    <a:lstStyle/>
                    <a:p>
                      <a:pPr lvl="0">
                        <a:buNone/>
                      </a:pPr>
                      <a:r>
                        <a:rPr lang="en-US" sz="1300">
                          <a:solidFill>
                            <a:srgbClr val="FF0000"/>
                          </a:solidFill>
                        </a:rPr>
                        <a:t>JUNE</a:t>
                      </a:r>
                    </a:p>
                  </a:txBody>
                  <a:tcPr marL="48805" marR="48805" marT="24403" marB="24403"/>
                </a:tc>
                <a:tc>
                  <a:txBody>
                    <a:bodyPr/>
                    <a:lstStyle/>
                    <a:p>
                      <a:r>
                        <a:rPr lang="en-US" sz="1300" b="0">
                          <a:solidFill>
                            <a:srgbClr val="FF0000"/>
                          </a:solidFill>
                        </a:rPr>
                        <a:t>1</a:t>
                      </a:r>
                    </a:p>
                  </a:txBody>
                  <a:tcPr marL="48805" marR="48805" marT="24403" marB="24403">
                    <a:solidFill>
                      <a:schemeClr val="bg1"/>
                    </a:solidFill>
                  </a:tcPr>
                </a:tc>
                <a:tc>
                  <a:txBody>
                    <a:bodyPr/>
                    <a:lstStyle/>
                    <a:p>
                      <a:r>
                        <a:rPr lang="en-US" sz="1300" b="0" dirty="0">
                          <a:solidFill>
                            <a:srgbClr val="FF0000"/>
                          </a:solidFill>
                        </a:rPr>
                        <a:t>2</a:t>
                      </a:r>
                      <a:r>
                        <a:rPr lang="en-US" sz="1300" b="0" dirty="0"/>
                        <a:t> </a:t>
                      </a:r>
                      <a:r>
                        <a:rPr lang="en-US" sz="1000" b="0" dirty="0"/>
                        <a:t> </a:t>
                      </a:r>
                    </a:p>
                  </a:txBody>
                  <a:tcPr marL="48805" marR="48805" marT="24403" marB="24403">
                    <a:solidFill>
                      <a:schemeClr val="bg1"/>
                    </a:solidFill>
                  </a:tcPr>
                </a:tc>
                <a:tc>
                  <a:txBody>
                    <a:bodyPr/>
                    <a:lstStyle/>
                    <a:p>
                      <a:r>
                        <a:rPr lang="en-US" sz="1300" b="0">
                          <a:solidFill>
                            <a:srgbClr val="FF0000"/>
                          </a:solidFill>
                        </a:rPr>
                        <a:t>3</a:t>
                      </a:r>
                      <a:r>
                        <a:rPr lang="en-US" sz="1000" b="0"/>
                        <a:t>  </a:t>
                      </a:r>
                    </a:p>
                  </a:txBody>
                  <a:tcPr marL="48805" marR="48805" marT="24403" marB="24403">
                    <a:solidFill>
                      <a:schemeClr val="bg1"/>
                    </a:solidFill>
                  </a:tcPr>
                </a:tc>
                <a:tc>
                  <a:txBody>
                    <a:bodyPr/>
                    <a:lstStyle/>
                    <a:p>
                      <a:r>
                        <a:rPr lang="en-US" sz="1300" b="0">
                          <a:solidFill>
                            <a:srgbClr val="FF0000"/>
                          </a:solidFill>
                        </a:rPr>
                        <a:t>4</a:t>
                      </a:r>
                    </a:p>
                  </a:txBody>
                  <a:tcPr marL="48805" marR="48805" marT="24403" marB="24403">
                    <a:solidFill>
                      <a:schemeClr val="bg1"/>
                    </a:solidFill>
                  </a:tcPr>
                </a:tc>
                <a:tc>
                  <a:txBody>
                    <a:bodyPr/>
                    <a:lstStyle/>
                    <a:p>
                      <a:r>
                        <a:rPr lang="en-US" sz="1300" b="0">
                          <a:solidFill>
                            <a:srgbClr val="FF0000"/>
                          </a:solidFill>
                        </a:rPr>
                        <a:t>5</a:t>
                      </a:r>
                      <a:r>
                        <a:rPr lang="en-US" sz="1000" b="0"/>
                        <a:t> </a:t>
                      </a:r>
                    </a:p>
                  </a:txBody>
                  <a:tcPr marL="48805" marR="48805" marT="24403" marB="24403">
                    <a:solidFill>
                      <a:schemeClr val="bg1"/>
                    </a:solidFill>
                  </a:tcPr>
                </a:tc>
                <a:tc>
                  <a:txBody>
                    <a:bodyPr/>
                    <a:lstStyle/>
                    <a:p>
                      <a:r>
                        <a:rPr lang="en-US" sz="1300" b="0">
                          <a:solidFill>
                            <a:srgbClr val="FF0000"/>
                          </a:solidFill>
                        </a:rPr>
                        <a:t>6</a:t>
                      </a:r>
                    </a:p>
                  </a:txBody>
                  <a:tcPr marL="48805" marR="48805" marT="24403" marB="24403">
                    <a:solidFill>
                      <a:schemeClr val="bg1"/>
                    </a:solidFill>
                  </a:tcPr>
                </a:tc>
                <a:tc>
                  <a:txBody>
                    <a:bodyPr/>
                    <a:lstStyle/>
                    <a:p>
                      <a:r>
                        <a:rPr lang="en-US" sz="1300" b="0">
                          <a:solidFill>
                            <a:srgbClr val="FF0000"/>
                          </a:solidFill>
                        </a:rPr>
                        <a:t>7 </a:t>
                      </a:r>
                      <a:r>
                        <a:rPr lang="en-US" sz="1300" b="0" i="0" u="none" strike="noStrike" noProof="0">
                          <a:latin typeface="Century Gothic"/>
                        </a:rPr>
                        <a:t>Goes for test</a:t>
                      </a:r>
                      <a:endParaRPr lang="en-US" sz="1300" b="0">
                        <a:solidFill>
                          <a:srgbClr val="FF0000"/>
                        </a:solidFill>
                      </a:endParaRPr>
                    </a:p>
                  </a:txBody>
                  <a:tcPr marL="48805" marR="48805" marT="24403" marB="24403">
                    <a:solidFill>
                      <a:schemeClr val="bg1"/>
                    </a:solidFill>
                  </a:tcPr>
                </a:tc>
                <a:extLst>
                  <a:ext uri="{0D108BD9-81ED-4DB2-BD59-A6C34878D82A}">
                    <a16:rowId xmlns:a16="http://schemas.microsoft.com/office/drawing/2014/main" val="381753261"/>
                  </a:ext>
                </a:extLst>
              </a:tr>
              <a:tr h="844195">
                <a:tc vMerge="1">
                  <a:txBody>
                    <a:bodyPr/>
                    <a:lstStyle/>
                    <a:p>
                      <a:endParaRPr lang="en-US"/>
                    </a:p>
                  </a:txBody>
                  <a:tcPr/>
                </a:tc>
                <a:tc>
                  <a:txBody>
                    <a:bodyPr/>
                    <a:lstStyle/>
                    <a:p>
                      <a:r>
                        <a:rPr lang="en-US" sz="1300">
                          <a:solidFill>
                            <a:srgbClr val="FF0000"/>
                          </a:solidFill>
                        </a:rPr>
                        <a:t>8 </a:t>
                      </a:r>
                      <a:endParaRPr lang="en-US" sz="1000">
                        <a:solidFill>
                          <a:schemeClr val="tx1"/>
                        </a:solidFill>
                      </a:endParaRPr>
                    </a:p>
                  </a:txBody>
                  <a:tcPr marL="48805" marR="48805" marT="24403" marB="24403">
                    <a:solidFill>
                      <a:schemeClr val="bg1"/>
                    </a:solidFill>
                  </a:tcPr>
                </a:tc>
                <a:tc>
                  <a:txBody>
                    <a:bodyPr/>
                    <a:lstStyle/>
                    <a:p>
                      <a:r>
                        <a:rPr lang="en-US" sz="1300">
                          <a:solidFill>
                            <a:srgbClr val="FF0000"/>
                          </a:solidFill>
                        </a:rPr>
                        <a:t>9  </a:t>
                      </a:r>
                      <a:r>
                        <a:rPr lang="en-US" sz="1300">
                          <a:solidFill>
                            <a:schemeClr val="tx1"/>
                          </a:solidFill>
                        </a:rPr>
                        <a:t>R</a:t>
                      </a:r>
                      <a:r>
                        <a:rPr lang="en-US" sz="1300" b="0" i="0" u="none" strike="noStrike" noProof="0">
                          <a:latin typeface="Century Gothic"/>
                        </a:rPr>
                        <a:t>eceives - test result Can continue as normal</a:t>
                      </a:r>
                    </a:p>
                  </a:txBody>
                  <a:tcPr marL="48805" marR="48805" marT="24403" marB="24403">
                    <a:solidFill>
                      <a:schemeClr val="bg1"/>
                    </a:solidFill>
                  </a:tcPr>
                </a:tc>
                <a:tc>
                  <a:txBody>
                    <a:bodyPr/>
                    <a:lstStyle/>
                    <a:p>
                      <a:r>
                        <a:rPr lang="en-US" sz="1300">
                          <a:solidFill>
                            <a:srgbClr val="FF0000"/>
                          </a:solidFill>
                        </a:rPr>
                        <a:t>10</a:t>
                      </a:r>
                      <a:endParaRPr lang="en-US" sz="1000" b="0" i="0" u="none" strike="noStrike" noProof="0">
                        <a:solidFill>
                          <a:schemeClr val="tx1"/>
                        </a:solidFill>
                        <a:latin typeface="Century Gothic"/>
                      </a:endParaRPr>
                    </a:p>
                  </a:txBody>
                  <a:tcPr marL="48805" marR="48805" marT="24403" marB="24403">
                    <a:solidFill>
                      <a:schemeClr val="bg1"/>
                    </a:solidFill>
                  </a:tcPr>
                </a:tc>
                <a:tc>
                  <a:txBody>
                    <a:bodyPr/>
                    <a:lstStyle/>
                    <a:p>
                      <a:r>
                        <a:rPr lang="en-US" sz="1300">
                          <a:solidFill>
                            <a:srgbClr val="FF0000"/>
                          </a:solidFill>
                        </a:rPr>
                        <a:t>11</a:t>
                      </a:r>
                    </a:p>
                  </a:txBody>
                  <a:tcPr marL="48805" marR="48805" marT="24403" marB="24403">
                    <a:solidFill>
                      <a:schemeClr val="bg1"/>
                    </a:solidFill>
                  </a:tcPr>
                </a:tc>
                <a:tc>
                  <a:txBody>
                    <a:bodyPr/>
                    <a:lstStyle/>
                    <a:p>
                      <a:r>
                        <a:rPr lang="en-US" sz="1300">
                          <a:solidFill>
                            <a:srgbClr val="FF0000"/>
                          </a:solidFill>
                        </a:rPr>
                        <a:t>12</a:t>
                      </a:r>
                    </a:p>
                  </a:txBody>
                  <a:tcPr marL="48805" marR="48805" marT="24403" marB="24403">
                    <a:solidFill>
                      <a:schemeClr val="bg1"/>
                    </a:solidFill>
                  </a:tcPr>
                </a:tc>
                <a:tc>
                  <a:txBody>
                    <a:bodyPr/>
                    <a:lstStyle/>
                    <a:p>
                      <a:r>
                        <a:rPr lang="en-US" sz="1300">
                          <a:solidFill>
                            <a:srgbClr val="FF0000"/>
                          </a:solidFill>
                        </a:rPr>
                        <a:t>13</a:t>
                      </a:r>
                    </a:p>
                  </a:txBody>
                  <a:tcPr marL="48805" marR="48805" marT="24403" marB="24403">
                    <a:solidFill>
                      <a:schemeClr val="bg1"/>
                    </a:solidFill>
                  </a:tcPr>
                </a:tc>
                <a:tc>
                  <a:txBody>
                    <a:bodyPr/>
                    <a:lstStyle/>
                    <a:p>
                      <a:r>
                        <a:rPr lang="en-US" sz="1300">
                          <a:solidFill>
                            <a:srgbClr val="FF0000"/>
                          </a:solidFill>
                        </a:rPr>
                        <a:t>14</a:t>
                      </a:r>
                    </a:p>
                  </a:txBody>
                  <a:tcPr marL="48805" marR="48805" marT="24403" marB="24403">
                    <a:solidFill>
                      <a:schemeClr val="bg1"/>
                    </a:solidFill>
                  </a:tcPr>
                </a:tc>
                <a:extLst>
                  <a:ext uri="{0D108BD9-81ED-4DB2-BD59-A6C34878D82A}">
                    <a16:rowId xmlns:a16="http://schemas.microsoft.com/office/drawing/2014/main" val="220673069"/>
                  </a:ext>
                </a:extLst>
              </a:tr>
              <a:tr h="276421">
                <a:tc vMerge="1">
                  <a:txBody>
                    <a:bodyPr/>
                    <a:lstStyle/>
                    <a:p>
                      <a:endParaRPr lang="en-US"/>
                    </a:p>
                  </a:txBody>
                  <a:tcPr/>
                </a:tc>
                <a:tc>
                  <a:txBody>
                    <a:bodyPr/>
                    <a:lstStyle/>
                    <a:p>
                      <a:pPr lvl="0">
                        <a:buNone/>
                      </a:pPr>
                      <a:r>
                        <a:rPr lang="en-US" sz="1300">
                          <a:solidFill>
                            <a:srgbClr val="FF0000"/>
                          </a:solidFill>
                        </a:rPr>
                        <a:t>15 </a:t>
                      </a:r>
                      <a:endParaRPr lang="en-US" sz="1000" b="0" i="0" u="none" strike="noStrike" noProof="0">
                        <a:solidFill>
                          <a:schemeClr val="tx1"/>
                        </a:solidFill>
                        <a:latin typeface="Century Gothic"/>
                      </a:endParaRPr>
                    </a:p>
                  </a:txBody>
                  <a:tcPr marL="48805" marR="48805" marT="24403" marB="24403">
                    <a:solidFill>
                      <a:schemeClr val="bg1"/>
                    </a:solidFill>
                  </a:tcPr>
                </a:tc>
                <a:tc>
                  <a:txBody>
                    <a:bodyPr/>
                    <a:lstStyle/>
                    <a:p>
                      <a:pPr lvl="0">
                        <a:buNone/>
                      </a:pPr>
                      <a:r>
                        <a:rPr lang="en-US" sz="1300">
                          <a:solidFill>
                            <a:srgbClr val="FF0000"/>
                          </a:solidFill>
                        </a:rPr>
                        <a:t>16</a:t>
                      </a:r>
                      <a:endParaRPr lang="en-US" sz="1000" b="0" i="0" u="none" strike="noStrike" noProof="0">
                        <a:solidFill>
                          <a:schemeClr val="tx1"/>
                        </a:solidFill>
                        <a:latin typeface="Century Gothic"/>
                      </a:endParaRPr>
                    </a:p>
                  </a:txBody>
                  <a:tcPr marL="48805" marR="48805" marT="24403" marB="24403">
                    <a:solidFill>
                      <a:schemeClr val="bg1"/>
                    </a:solidFill>
                  </a:tcPr>
                </a:tc>
                <a:tc>
                  <a:txBody>
                    <a:bodyPr/>
                    <a:lstStyle/>
                    <a:p>
                      <a:pPr lvl="0">
                        <a:buNone/>
                      </a:pPr>
                      <a:r>
                        <a:rPr lang="en-US" sz="1300">
                          <a:solidFill>
                            <a:srgbClr val="FF0000"/>
                          </a:solidFill>
                        </a:rPr>
                        <a:t>17</a:t>
                      </a:r>
                    </a:p>
                  </a:txBody>
                  <a:tcPr marL="48805" marR="48805" marT="24403" marB="24403">
                    <a:solidFill>
                      <a:schemeClr val="bg1"/>
                    </a:solidFill>
                  </a:tcPr>
                </a:tc>
                <a:tc>
                  <a:txBody>
                    <a:bodyPr/>
                    <a:lstStyle/>
                    <a:p>
                      <a:pPr lvl="0">
                        <a:buNone/>
                      </a:pPr>
                      <a:r>
                        <a:rPr lang="en-US" sz="1300">
                          <a:solidFill>
                            <a:srgbClr val="FF0000"/>
                          </a:solidFill>
                        </a:rPr>
                        <a:t>18</a:t>
                      </a:r>
                    </a:p>
                  </a:txBody>
                  <a:tcPr marL="48805" marR="48805" marT="24403" marB="24403">
                    <a:solidFill>
                      <a:schemeClr val="bg1"/>
                    </a:solidFill>
                  </a:tcPr>
                </a:tc>
                <a:tc>
                  <a:txBody>
                    <a:bodyPr/>
                    <a:lstStyle/>
                    <a:p>
                      <a:pPr lvl="0">
                        <a:buNone/>
                      </a:pPr>
                      <a:r>
                        <a:rPr lang="en-US" sz="1300">
                          <a:solidFill>
                            <a:srgbClr val="FF0000"/>
                          </a:solidFill>
                        </a:rPr>
                        <a:t>19</a:t>
                      </a:r>
                    </a:p>
                  </a:txBody>
                  <a:tcPr marL="48805" marR="48805" marT="24403" marB="24403">
                    <a:solidFill>
                      <a:schemeClr val="bg1"/>
                    </a:solidFill>
                  </a:tcPr>
                </a:tc>
                <a:tc>
                  <a:txBody>
                    <a:bodyPr/>
                    <a:lstStyle/>
                    <a:p>
                      <a:pPr lvl="0">
                        <a:buNone/>
                      </a:pPr>
                      <a:r>
                        <a:rPr lang="en-US" sz="1300">
                          <a:solidFill>
                            <a:srgbClr val="FF0000"/>
                          </a:solidFill>
                        </a:rPr>
                        <a:t>20</a:t>
                      </a:r>
                    </a:p>
                  </a:txBody>
                  <a:tcPr marL="48805" marR="48805" marT="24403" marB="24403">
                    <a:solidFill>
                      <a:schemeClr val="bg1"/>
                    </a:solidFill>
                  </a:tcPr>
                </a:tc>
                <a:tc>
                  <a:txBody>
                    <a:bodyPr/>
                    <a:lstStyle/>
                    <a:p>
                      <a:pPr lvl="0">
                        <a:buNone/>
                      </a:pPr>
                      <a:r>
                        <a:rPr lang="en-US" sz="1300">
                          <a:solidFill>
                            <a:srgbClr val="FF0000"/>
                          </a:solidFill>
                        </a:rPr>
                        <a:t>21</a:t>
                      </a:r>
                    </a:p>
                  </a:txBody>
                  <a:tcPr marL="48805" marR="48805" marT="24403" marB="24403"/>
                </a:tc>
                <a:extLst>
                  <a:ext uri="{0D108BD9-81ED-4DB2-BD59-A6C34878D82A}">
                    <a16:rowId xmlns:a16="http://schemas.microsoft.com/office/drawing/2014/main" val="2709876620"/>
                  </a:ext>
                </a:extLst>
              </a:tr>
              <a:tr h="276421">
                <a:tc vMerge="1">
                  <a:txBody>
                    <a:bodyPr/>
                    <a:lstStyle/>
                    <a:p>
                      <a:endParaRPr lang="en-US"/>
                    </a:p>
                  </a:txBody>
                  <a:tcPr marL="54172" marR="54172" marT="27086" marB="27086"/>
                </a:tc>
                <a:tc>
                  <a:txBody>
                    <a:bodyPr/>
                    <a:lstStyle/>
                    <a:p>
                      <a:pPr lvl="0">
                        <a:buNone/>
                      </a:pPr>
                      <a:r>
                        <a:rPr lang="en-US" sz="1300">
                          <a:solidFill>
                            <a:srgbClr val="FF0000"/>
                          </a:solidFill>
                        </a:rPr>
                        <a:t>22</a:t>
                      </a:r>
                    </a:p>
                  </a:txBody>
                  <a:tcPr marL="48805" marR="48805" marT="24403" marB="24403">
                    <a:solidFill>
                      <a:schemeClr val="bg1"/>
                    </a:solidFill>
                  </a:tcPr>
                </a:tc>
                <a:tc>
                  <a:txBody>
                    <a:bodyPr/>
                    <a:lstStyle/>
                    <a:p>
                      <a:pPr lvl="0">
                        <a:buNone/>
                      </a:pPr>
                      <a:r>
                        <a:rPr lang="en-US" sz="1300">
                          <a:solidFill>
                            <a:srgbClr val="FF0000"/>
                          </a:solidFill>
                        </a:rPr>
                        <a:t>23</a:t>
                      </a:r>
                    </a:p>
                  </a:txBody>
                  <a:tcPr marL="48805" marR="48805" marT="24403" marB="24403">
                    <a:solidFill>
                      <a:schemeClr val="bg1"/>
                    </a:solidFill>
                  </a:tcPr>
                </a:tc>
                <a:tc>
                  <a:txBody>
                    <a:bodyPr/>
                    <a:lstStyle/>
                    <a:p>
                      <a:pPr lvl="0">
                        <a:buNone/>
                      </a:pPr>
                      <a:r>
                        <a:rPr lang="en-US" sz="1300">
                          <a:solidFill>
                            <a:srgbClr val="FF0000"/>
                          </a:solidFill>
                        </a:rPr>
                        <a:t>24</a:t>
                      </a:r>
                    </a:p>
                  </a:txBody>
                  <a:tcPr marL="48805" marR="48805" marT="24403" marB="24403">
                    <a:solidFill>
                      <a:schemeClr val="bg1"/>
                    </a:solidFill>
                  </a:tcPr>
                </a:tc>
                <a:tc>
                  <a:txBody>
                    <a:bodyPr/>
                    <a:lstStyle/>
                    <a:p>
                      <a:pPr lvl="0">
                        <a:buNone/>
                      </a:pPr>
                      <a:r>
                        <a:rPr lang="en-US" sz="1300">
                          <a:solidFill>
                            <a:srgbClr val="FF0000"/>
                          </a:solidFill>
                        </a:rPr>
                        <a:t>25</a:t>
                      </a:r>
                    </a:p>
                  </a:txBody>
                  <a:tcPr marL="48805" marR="48805" marT="24403" marB="24403">
                    <a:solidFill>
                      <a:schemeClr val="bg1"/>
                    </a:solidFill>
                  </a:tcPr>
                </a:tc>
                <a:tc>
                  <a:txBody>
                    <a:bodyPr/>
                    <a:lstStyle/>
                    <a:p>
                      <a:pPr lvl="0">
                        <a:buNone/>
                      </a:pPr>
                      <a:r>
                        <a:rPr lang="en-US" sz="1300">
                          <a:solidFill>
                            <a:srgbClr val="FF0000"/>
                          </a:solidFill>
                        </a:rPr>
                        <a:t>26</a:t>
                      </a:r>
                    </a:p>
                  </a:txBody>
                  <a:tcPr marL="48805" marR="48805" marT="24403" marB="24403">
                    <a:solidFill>
                      <a:schemeClr val="bg1"/>
                    </a:solidFill>
                  </a:tcPr>
                </a:tc>
                <a:tc>
                  <a:txBody>
                    <a:bodyPr/>
                    <a:lstStyle/>
                    <a:p>
                      <a:pPr lvl="0">
                        <a:buNone/>
                      </a:pPr>
                      <a:r>
                        <a:rPr lang="en-US" sz="1300">
                          <a:solidFill>
                            <a:srgbClr val="FF0000"/>
                          </a:solidFill>
                        </a:rPr>
                        <a:t>27</a:t>
                      </a:r>
                    </a:p>
                  </a:txBody>
                  <a:tcPr marL="48805" marR="48805" marT="24403" marB="24403">
                    <a:solidFill>
                      <a:schemeClr val="bg1"/>
                    </a:solidFill>
                  </a:tcPr>
                </a:tc>
                <a:tc>
                  <a:txBody>
                    <a:bodyPr/>
                    <a:lstStyle/>
                    <a:p>
                      <a:pPr lvl="0">
                        <a:buNone/>
                      </a:pPr>
                      <a:r>
                        <a:rPr lang="en-US" sz="1300" dirty="0">
                          <a:solidFill>
                            <a:srgbClr val="FF0000"/>
                          </a:solidFill>
                        </a:rPr>
                        <a:t>28</a:t>
                      </a:r>
                    </a:p>
                  </a:txBody>
                  <a:tcPr marL="48805" marR="48805" marT="24403" marB="24403">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161950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6ED7-9C2F-40B3-9385-80A80D29D283}"/>
              </a:ext>
            </a:extLst>
          </p:cNvPr>
          <p:cNvSpPr>
            <a:spLocks noGrp="1"/>
          </p:cNvSpPr>
          <p:nvPr>
            <p:ph type="title"/>
          </p:nvPr>
        </p:nvSpPr>
        <p:spPr/>
        <p:txBody>
          <a:bodyPr/>
          <a:lstStyle/>
          <a:p>
            <a:r>
              <a:rPr lang="en-US" sz="4000" dirty="0">
                <a:solidFill>
                  <a:srgbClr val="EBEBEB"/>
                </a:solidFill>
                <a:cs typeface="Calibri Light"/>
              </a:rPr>
              <a:t>EVA</a:t>
            </a:r>
            <a:endParaRPr lang="en-GB" sz="4000" dirty="0"/>
          </a:p>
        </p:txBody>
      </p:sp>
      <p:sp>
        <p:nvSpPr>
          <p:cNvPr id="3" name="Content Placeholder 2">
            <a:extLst>
              <a:ext uri="{FF2B5EF4-FFF2-40B4-BE49-F238E27FC236}">
                <a16:creationId xmlns:a16="http://schemas.microsoft.com/office/drawing/2014/main" id="{1BE07AF1-DC8D-4E2A-99F1-B666141451DD}"/>
              </a:ext>
            </a:extLst>
          </p:cNvPr>
          <p:cNvSpPr>
            <a:spLocks noGrp="1"/>
          </p:cNvSpPr>
          <p:nvPr>
            <p:ph idx="1"/>
          </p:nvPr>
        </p:nvSpPr>
        <p:spPr>
          <a:xfrm>
            <a:off x="539552" y="2204864"/>
            <a:ext cx="8136904" cy="2448272"/>
          </a:xfrm>
        </p:spPr>
        <p:txBody>
          <a:bodyPr>
            <a:normAutofit/>
          </a:bodyPr>
          <a:lstStyle/>
          <a:p>
            <a:pPr>
              <a:lnSpc>
                <a:spcPct val="90000"/>
              </a:lnSpc>
            </a:pPr>
            <a:r>
              <a:rPr lang="en-US" sz="1500" dirty="0">
                <a:cs typeface="Calibri"/>
              </a:rPr>
              <a:t>Eva is a Care Worker.  She does not have any symptoms and feels OK but like Debbie is worried because she also works with Brenda who tested positive even with no symptoms.  She talks to her Manager who books her for a test.  She can continue to work as she has no symptoms and goes for her test the next day and two days later gets her test result – it is positive.  This means that even without symptoms, she has to self-isolate for 7 days from the date of her test as that was the first time we knew she was positive.  She can then return to work provided she:</a:t>
            </a:r>
          </a:p>
          <a:p>
            <a:pPr marL="628650" lvl="1" indent="-285750">
              <a:lnSpc>
                <a:spcPct val="90000"/>
              </a:lnSpc>
              <a:buFont typeface="Wingdings" panose="05000000000000000000" pitchFamily="2" charset="2"/>
              <a:buChar char="q"/>
            </a:pPr>
            <a:r>
              <a:rPr lang="en-US" sz="1500" dirty="0">
                <a:cs typeface="Calibri"/>
              </a:rPr>
              <a:t>Feels well and has had a normal temperature for the previous 48 </a:t>
            </a:r>
            <a:r>
              <a:rPr lang="en-US" sz="1500" dirty="0" err="1">
                <a:cs typeface="Calibri"/>
              </a:rPr>
              <a:t>hrs</a:t>
            </a:r>
            <a:endParaRPr lang="en-US" sz="1500" dirty="0">
              <a:cs typeface="Calibri"/>
            </a:endParaRPr>
          </a:p>
          <a:p>
            <a:pPr>
              <a:lnSpc>
                <a:spcPct val="90000"/>
              </a:lnSpc>
            </a:pPr>
            <a:r>
              <a:rPr lang="en-US" sz="1500" dirty="0">
                <a:cs typeface="Calibri"/>
              </a:rPr>
              <a:t>Just goes to show, we cannot be complacent just because we do not show symptoms!</a:t>
            </a:r>
          </a:p>
          <a:p>
            <a:endParaRPr lang="en-GB" dirty="0"/>
          </a:p>
        </p:txBody>
      </p:sp>
      <p:graphicFrame>
        <p:nvGraphicFramePr>
          <p:cNvPr id="4" name="Table 4">
            <a:extLst>
              <a:ext uri="{FF2B5EF4-FFF2-40B4-BE49-F238E27FC236}">
                <a16:creationId xmlns:a16="http://schemas.microsoft.com/office/drawing/2014/main" id="{210F7C35-C08F-4E9E-B9BD-98EAAF925978}"/>
              </a:ext>
            </a:extLst>
          </p:cNvPr>
          <p:cNvGraphicFramePr>
            <a:graphicFrameLocks noGrp="1"/>
          </p:cNvGraphicFramePr>
          <p:nvPr>
            <p:extLst>
              <p:ext uri="{D42A27DB-BD31-4B8C-83A1-F6EECF244321}">
                <p14:modId xmlns:p14="http://schemas.microsoft.com/office/powerpoint/2010/main" val="1441892294"/>
              </p:ext>
            </p:extLst>
          </p:nvPr>
        </p:nvGraphicFramePr>
        <p:xfrm>
          <a:off x="611560" y="4653136"/>
          <a:ext cx="8064895" cy="1511520"/>
        </p:xfrm>
        <a:graphic>
          <a:graphicData uri="http://schemas.openxmlformats.org/drawingml/2006/table">
            <a:tbl>
              <a:tblPr firstRow="1" bandRow="1">
                <a:tableStyleId>{8799B23B-EC83-4686-B30A-512413B5E67A}</a:tableStyleId>
              </a:tblPr>
              <a:tblGrid>
                <a:gridCol w="951598">
                  <a:extLst>
                    <a:ext uri="{9D8B030D-6E8A-4147-A177-3AD203B41FA5}">
                      <a16:colId xmlns:a16="http://schemas.microsoft.com/office/drawing/2014/main" val="2742388755"/>
                    </a:ext>
                  </a:extLst>
                </a:gridCol>
                <a:gridCol w="654722">
                  <a:extLst>
                    <a:ext uri="{9D8B030D-6E8A-4147-A177-3AD203B41FA5}">
                      <a16:colId xmlns:a16="http://schemas.microsoft.com/office/drawing/2014/main" val="3629171777"/>
                    </a:ext>
                  </a:extLst>
                </a:gridCol>
                <a:gridCol w="2068283">
                  <a:extLst>
                    <a:ext uri="{9D8B030D-6E8A-4147-A177-3AD203B41FA5}">
                      <a16:colId xmlns:a16="http://schemas.microsoft.com/office/drawing/2014/main" val="4232796989"/>
                    </a:ext>
                  </a:extLst>
                </a:gridCol>
                <a:gridCol w="589354">
                  <a:extLst>
                    <a:ext uri="{9D8B030D-6E8A-4147-A177-3AD203B41FA5}">
                      <a16:colId xmlns:a16="http://schemas.microsoft.com/office/drawing/2014/main" val="2339604851"/>
                    </a:ext>
                  </a:extLst>
                </a:gridCol>
                <a:gridCol w="589354">
                  <a:extLst>
                    <a:ext uri="{9D8B030D-6E8A-4147-A177-3AD203B41FA5}">
                      <a16:colId xmlns:a16="http://schemas.microsoft.com/office/drawing/2014/main" val="3495815561"/>
                    </a:ext>
                  </a:extLst>
                </a:gridCol>
                <a:gridCol w="589354">
                  <a:extLst>
                    <a:ext uri="{9D8B030D-6E8A-4147-A177-3AD203B41FA5}">
                      <a16:colId xmlns:a16="http://schemas.microsoft.com/office/drawing/2014/main" val="1009005759"/>
                    </a:ext>
                  </a:extLst>
                </a:gridCol>
                <a:gridCol w="1411889">
                  <a:extLst>
                    <a:ext uri="{9D8B030D-6E8A-4147-A177-3AD203B41FA5}">
                      <a16:colId xmlns:a16="http://schemas.microsoft.com/office/drawing/2014/main" val="3323459848"/>
                    </a:ext>
                  </a:extLst>
                </a:gridCol>
                <a:gridCol w="1210341">
                  <a:extLst>
                    <a:ext uri="{9D8B030D-6E8A-4147-A177-3AD203B41FA5}">
                      <a16:colId xmlns:a16="http://schemas.microsoft.com/office/drawing/2014/main" val="350149283"/>
                    </a:ext>
                  </a:extLst>
                </a:gridCol>
              </a:tblGrid>
              <a:tr h="424039">
                <a:tc rowSpan="4">
                  <a:txBody>
                    <a:bodyPr/>
                    <a:lstStyle/>
                    <a:p>
                      <a:pPr lvl="0">
                        <a:buNone/>
                      </a:pPr>
                      <a:r>
                        <a:rPr lang="en-US" sz="1100" dirty="0">
                          <a:solidFill>
                            <a:srgbClr val="FF0000"/>
                          </a:solidFill>
                        </a:rPr>
                        <a:t>JUNE</a:t>
                      </a:r>
                    </a:p>
                  </a:txBody>
                  <a:tcPr marL="41767" marR="41767" marT="20884" marB="20884"/>
                </a:tc>
                <a:tc>
                  <a:txBody>
                    <a:bodyPr/>
                    <a:lstStyle/>
                    <a:p>
                      <a:r>
                        <a:rPr lang="en-US" sz="1100" b="0" dirty="0">
                          <a:solidFill>
                            <a:srgbClr val="FF0000"/>
                          </a:solidFill>
                        </a:rPr>
                        <a:t>1</a:t>
                      </a:r>
                    </a:p>
                  </a:txBody>
                  <a:tcPr marL="41767" marR="41767" marT="20884" marB="20884">
                    <a:solidFill>
                      <a:schemeClr val="bg1"/>
                    </a:solidFill>
                  </a:tcPr>
                </a:tc>
                <a:tc>
                  <a:txBody>
                    <a:bodyPr/>
                    <a:lstStyle/>
                    <a:p>
                      <a:r>
                        <a:rPr lang="en-US" sz="1100" b="0">
                          <a:solidFill>
                            <a:srgbClr val="FF0000"/>
                          </a:solidFill>
                        </a:rPr>
                        <a:t>2</a:t>
                      </a:r>
                      <a:r>
                        <a:rPr lang="en-US" sz="1100" b="0" dirty="0"/>
                        <a:t> </a:t>
                      </a:r>
                      <a:r>
                        <a:rPr lang="en-US" sz="800" b="0" dirty="0"/>
                        <a:t> </a:t>
                      </a:r>
                    </a:p>
                  </a:txBody>
                  <a:tcPr marL="41767" marR="41767" marT="20884" marB="20884">
                    <a:solidFill>
                      <a:schemeClr val="bg1"/>
                    </a:solidFill>
                  </a:tcPr>
                </a:tc>
                <a:tc>
                  <a:txBody>
                    <a:bodyPr/>
                    <a:lstStyle/>
                    <a:p>
                      <a:r>
                        <a:rPr lang="en-US" sz="1100" b="0">
                          <a:solidFill>
                            <a:srgbClr val="FF0000"/>
                          </a:solidFill>
                        </a:rPr>
                        <a:t>3</a:t>
                      </a:r>
                      <a:r>
                        <a:rPr lang="en-US" sz="800" b="0" dirty="0"/>
                        <a:t>  </a:t>
                      </a:r>
                      <a:endParaRPr lang="en-US" sz="800" b="0"/>
                    </a:p>
                  </a:txBody>
                  <a:tcPr marL="41767" marR="41767" marT="20884" marB="20884">
                    <a:solidFill>
                      <a:schemeClr val="bg1"/>
                    </a:solidFill>
                  </a:tcPr>
                </a:tc>
                <a:tc>
                  <a:txBody>
                    <a:bodyPr/>
                    <a:lstStyle/>
                    <a:p>
                      <a:r>
                        <a:rPr lang="en-US" sz="1100" b="0" dirty="0">
                          <a:solidFill>
                            <a:srgbClr val="FF0000"/>
                          </a:solidFill>
                        </a:rPr>
                        <a:t>4</a:t>
                      </a:r>
                    </a:p>
                  </a:txBody>
                  <a:tcPr marL="41767" marR="41767" marT="20884" marB="20884">
                    <a:solidFill>
                      <a:schemeClr val="bg1"/>
                    </a:solidFill>
                  </a:tcPr>
                </a:tc>
                <a:tc>
                  <a:txBody>
                    <a:bodyPr/>
                    <a:lstStyle/>
                    <a:p>
                      <a:r>
                        <a:rPr lang="en-US" sz="1100" b="0">
                          <a:solidFill>
                            <a:srgbClr val="FF0000"/>
                          </a:solidFill>
                        </a:rPr>
                        <a:t>5</a:t>
                      </a:r>
                      <a:r>
                        <a:rPr lang="en-US" sz="800" b="0" dirty="0"/>
                        <a:t> </a:t>
                      </a:r>
                      <a:endParaRPr lang="en-US" sz="800" b="0"/>
                    </a:p>
                  </a:txBody>
                  <a:tcPr marL="41767" marR="41767" marT="20884" marB="20884">
                    <a:solidFill>
                      <a:schemeClr val="bg1"/>
                    </a:solidFill>
                  </a:tcPr>
                </a:tc>
                <a:tc>
                  <a:txBody>
                    <a:bodyPr/>
                    <a:lstStyle/>
                    <a:p>
                      <a:r>
                        <a:rPr lang="en-US" sz="1100" b="0" dirty="0">
                          <a:solidFill>
                            <a:srgbClr val="FF0000"/>
                          </a:solidFill>
                        </a:rPr>
                        <a:t>6</a:t>
                      </a:r>
                    </a:p>
                  </a:txBody>
                  <a:tcPr marL="41767" marR="41767" marT="20884" marB="20884">
                    <a:solidFill>
                      <a:schemeClr val="bg1"/>
                    </a:solidFill>
                  </a:tcPr>
                </a:tc>
                <a:tc>
                  <a:txBody>
                    <a:bodyPr/>
                    <a:lstStyle/>
                    <a:p>
                      <a:r>
                        <a:rPr lang="en-US" sz="1100" b="0">
                          <a:solidFill>
                            <a:srgbClr val="FF0000"/>
                          </a:solidFill>
                        </a:rPr>
                        <a:t>7 </a:t>
                      </a:r>
                      <a:r>
                        <a:rPr lang="en-US" sz="1100" b="0" i="0" u="none" strike="noStrike" noProof="0">
                          <a:latin typeface="Century Gothic"/>
                        </a:rPr>
                        <a:t>Goes for test</a:t>
                      </a:r>
                      <a:endParaRPr lang="en-US" sz="1100" b="0" dirty="0">
                        <a:solidFill>
                          <a:srgbClr val="FF0000"/>
                        </a:solidFill>
                      </a:endParaRPr>
                    </a:p>
                  </a:txBody>
                  <a:tcPr marL="41767" marR="41767" marT="20884" marB="20884">
                    <a:solidFill>
                      <a:schemeClr val="tx2">
                        <a:lumMod val="20000"/>
                        <a:lumOff val="80000"/>
                      </a:schemeClr>
                    </a:solidFill>
                  </a:tcPr>
                </a:tc>
                <a:extLst>
                  <a:ext uri="{0D108BD9-81ED-4DB2-BD59-A6C34878D82A}">
                    <a16:rowId xmlns:a16="http://schemas.microsoft.com/office/drawing/2014/main" val="381753261"/>
                  </a:ext>
                </a:extLst>
              </a:tr>
              <a:tr h="584073">
                <a:tc vMerge="1">
                  <a:txBody>
                    <a:bodyPr/>
                    <a:lstStyle/>
                    <a:p>
                      <a:endParaRPr lang="en-US"/>
                    </a:p>
                  </a:txBody>
                  <a:tcPr/>
                </a:tc>
                <a:tc>
                  <a:txBody>
                    <a:bodyPr/>
                    <a:lstStyle/>
                    <a:p>
                      <a:r>
                        <a:rPr lang="en-US" sz="1100" dirty="0">
                          <a:solidFill>
                            <a:srgbClr val="FF0000"/>
                          </a:solidFill>
                        </a:rPr>
                        <a:t>8 </a:t>
                      </a:r>
                      <a:endParaRPr lang="en-US" sz="800">
                        <a:solidFill>
                          <a:schemeClr val="tx1"/>
                        </a:solidFill>
                      </a:endParaRPr>
                    </a:p>
                  </a:txBody>
                  <a:tcPr marL="41767" marR="41767" marT="20884" marB="20884">
                    <a:solidFill>
                      <a:schemeClr val="tx2">
                        <a:lumMod val="20000"/>
                        <a:lumOff val="80000"/>
                      </a:schemeClr>
                    </a:solidFill>
                  </a:tcPr>
                </a:tc>
                <a:tc>
                  <a:txBody>
                    <a:bodyPr/>
                    <a:lstStyle/>
                    <a:p>
                      <a:r>
                        <a:rPr lang="en-US" sz="1100" dirty="0">
                          <a:solidFill>
                            <a:srgbClr val="FF0000"/>
                          </a:solidFill>
                        </a:rPr>
                        <a:t>9  </a:t>
                      </a:r>
                      <a:r>
                        <a:rPr lang="en-US" sz="1100" dirty="0">
                          <a:solidFill>
                            <a:schemeClr val="tx1"/>
                          </a:solidFill>
                        </a:rPr>
                        <a:t>R</a:t>
                      </a:r>
                      <a:r>
                        <a:rPr lang="en-US" sz="1100" b="0" i="0" u="none" strike="noStrike" noProof="0" dirty="0">
                          <a:latin typeface="Century Gothic"/>
                        </a:rPr>
                        <a:t>eceives + test result, must stay in self-isolation</a:t>
                      </a:r>
                    </a:p>
                  </a:txBody>
                  <a:tcPr marL="41767" marR="41767" marT="20884" marB="20884">
                    <a:solidFill>
                      <a:schemeClr val="tx2">
                        <a:lumMod val="20000"/>
                        <a:lumOff val="80000"/>
                      </a:schemeClr>
                    </a:solidFill>
                  </a:tcPr>
                </a:tc>
                <a:tc>
                  <a:txBody>
                    <a:bodyPr/>
                    <a:lstStyle/>
                    <a:p>
                      <a:r>
                        <a:rPr lang="en-US" sz="1100" dirty="0">
                          <a:solidFill>
                            <a:srgbClr val="FF0000"/>
                          </a:solidFill>
                        </a:rPr>
                        <a:t>10</a:t>
                      </a:r>
                      <a:endParaRPr lang="en-US" sz="800" b="0" i="0" u="none" strike="noStrike" noProof="0" dirty="0">
                        <a:solidFill>
                          <a:schemeClr val="tx1"/>
                        </a:solidFill>
                        <a:latin typeface="Century Gothic"/>
                      </a:endParaRPr>
                    </a:p>
                  </a:txBody>
                  <a:tcPr marL="41767" marR="41767" marT="20884" marB="20884">
                    <a:solidFill>
                      <a:schemeClr val="tx2">
                        <a:lumMod val="20000"/>
                        <a:lumOff val="80000"/>
                      </a:schemeClr>
                    </a:solidFill>
                  </a:tcPr>
                </a:tc>
                <a:tc>
                  <a:txBody>
                    <a:bodyPr/>
                    <a:lstStyle/>
                    <a:p>
                      <a:r>
                        <a:rPr lang="en-US" sz="1100" dirty="0">
                          <a:solidFill>
                            <a:srgbClr val="FF0000"/>
                          </a:solidFill>
                        </a:rPr>
                        <a:t>11</a:t>
                      </a:r>
                    </a:p>
                  </a:txBody>
                  <a:tcPr marL="41767" marR="41767" marT="20884" marB="20884">
                    <a:solidFill>
                      <a:schemeClr val="tx2">
                        <a:lumMod val="20000"/>
                        <a:lumOff val="80000"/>
                      </a:schemeClr>
                    </a:solidFill>
                  </a:tcPr>
                </a:tc>
                <a:tc>
                  <a:txBody>
                    <a:bodyPr/>
                    <a:lstStyle/>
                    <a:p>
                      <a:r>
                        <a:rPr lang="en-US" sz="1100" dirty="0">
                          <a:solidFill>
                            <a:srgbClr val="FF0000"/>
                          </a:solidFill>
                        </a:rPr>
                        <a:t>12</a:t>
                      </a:r>
                    </a:p>
                  </a:txBody>
                  <a:tcPr marL="41767" marR="41767" marT="20884" marB="20884">
                    <a:solidFill>
                      <a:schemeClr val="tx2">
                        <a:lumMod val="20000"/>
                        <a:lumOff val="80000"/>
                      </a:schemeClr>
                    </a:solidFill>
                  </a:tcPr>
                </a:tc>
                <a:tc>
                  <a:txBody>
                    <a:bodyPr/>
                    <a:lstStyle/>
                    <a:p>
                      <a:r>
                        <a:rPr lang="en-US" sz="1100" dirty="0">
                          <a:solidFill>
                            <a:srgbClr val="FF0000"/>
                          </a:solidFill>
                        </a:rPr>
                        <a:t>13  </a:t>
                      </a:r>
                      <a:r>
                        <a:rPr lang="en-US" sz="1100" dirty="0">
                          <a:solidFill>
                            <a:schemeClr val="tx1"/>
                          </a:solidFill>
                        </a:rPr>
                        <a:t>End of </a:t>
                      </a:r>
                      <a:r>
                        <a:rPr lang="en-US" sz="1100">
                          <a:solidFill>
                            <a:schemeClr val="tx1"/>
                          </a:solidFill>
                        </a:rPr>
                        <a:t>self-isolation</a:t>
                      </a:r>
                      <a:endParaRPr lang="en-US" sz="1100" dirty="0">
                        <a:solidFill>
                          <a:schemeClr val="tx1"/>
                        </a:solidFill>
                      </a:endParaRPr>
                    </a:p>
                  </a:txBody>
                  <a:tcPr marL="41767" marR="41767" marT="20884" marB="20884">
                    <a:solidFill>
                      <a:schemeClr val="tx2">
                        <a:lumMod val="20000"/>
                        <a:lumOff val="80000"/>
                      </a:schemeClr>
                    </a:solidFill>
                  </a:tcPr>
                </a:tc>
                <a:tc>
                  <a:txBody>
                    <a:bodyPr/>
                    <a:lstStyle/>
                    <a:p>
                      <a:r>
                        <a:rPr lang="en-US" sz="1100" dirty="0">
                          <a:solidFill>
                            <a:srgbClr val="FF0000"/>
                          </a:solidFill>
                        </a:rPr>
                        <a:t>14  </a:t>
                      </a:r>
                      <a:r>
                        <a:rPr lang="en-US" sz="1100" dirty="0">
                          <a:solidFill>
                            <a:schemeClr val="tx1"/>
                          </a:solidFill>
                        </a:rPr>
                        <a:t>can return to work</a:t>
                      </a:r>
                    </a:p>
                  </a:txBody>
                  <a:tcPr marL="41767" marR="41767" marT="20884" marB="20884">
                    <a:solidFill>
                      <a:schemeClr val="bg1"/>
                    </a:solidFill>
                  </a:tcPr>
                </a:tc>
                <a:extLst>
                  <a:ext uri="{0D108BD9-81ED-4DB2-BD59-A6C34878D82A}">
                    <a16:rowId xmlns:a16="http://schemas.microsoft.com/office/drawing/2014/main" val="220673069"/>
                  </a:ext>
                </a:extLst>
              </a:tr>
              <a:tr h="251704">
                <a:tc vMerge="1">
                  <a:txBody>
                    <a:bodyPr/>
                    <a:lstStyle/>
                    <a:p>
                      <a:endParaRPr lang="en-US"/>
                    </a:p>
                  </a:txBody>
                  <a:tcPr/>
                </a:tc>
                <a:tc>
                  <a:txBody>
                    <a:bodyPr/>
                    <a:lstStyle/>
                    <a:p>
                      <a:pPr lvl="0">
                        <a:buNone/>
                      </a:pPr>
                      <a:r>
                        <a:rPr lang="en-US" sz="1100">
                          <a:solidFill>
                            <a:srgbClr val="FF0000"/>
                          </a:solidFill>
                        </a:rPr>
                        <a:t>15 </a:t>
                      </a:r>
                      <a:endParaRPr lang="en-US" sz="800" b="0" i="0" u="none" strike="noStrike" noProof="0">
                        <a:solidFill>
                          <a:schemeClr val="tx1"/>
                        </a:solidFill>
                        <a:latin typeface="Century Gothic"/>
                      </a:endParaRPr>
                    </a:p>
                  </a:txBody>
                  <a:tcPr marL="41767" marR="41767" marT="20884" marB="20884">
                    <a:solidFill>
                      <a:schemeClr val="bg1"/>
                    </a:solidFill>
                  </a:tcPr>
                </a:tc>
                <a:tc>
                  <a:txBody>
                    <a:bodyPr/>
                    <a:lstStyle/>
                    <a:p>
                      <a:pPr lvl="0">
                        <a:buNone/>
                      </a:pPr>
                      <a:r>
                        <a:rPr lang="en-US" sz="1100">
                          <a:solidFill>
                            <a:srgbClr val="FF0000"/>
                          </a:solidFill>
                        </a:rPr>
                        <a:t>16</a:t>
                      </a:r>
                      <a:endParaRPr lang="en-US" sz="800" b="0" i="0" u="none" strike="noStrike" noProof="0">
                        <a:solidFill>
                          <a:schemeClr val="tx1"/>
                        </a:solidFill>
                        <a:latin typeface="Century Gothic"/>
                      </a:endParaRPr>
                    </a:p>
                  </a:txBody>
                  <a:tcPr marL="41767" marR="41767" marT="20884" marB="20884">
                    <a:solidFill>
                      <a:schemeClr val="bg1"/>
                    </a:solidFill>
                  </a:tcPr>
                </a:tc>
                <a:tc>
                  <a:txBody>
                    <a:bodyPr/>
                    <a:lstStyle/>
                    <a:p>
                      <a:pPr lvl="0">
                        <a:buNone/>
                      </a:pPr>
                      <a:r>
                        <a:rPr lang="en-US" sz="1100" dirty="0">
                          <a:solidFill>
                            <a:srgbClr val="FF0000"/>
                          </a:solidFill>
                        </a:rPr>
                        <a:t>17</a:t>
                      </a:r>
                    </a:p>
                  </a:txBody>
                  <a:tcPr marL="41767" marR="41767" marT="20884" marB="20884">
                    <a:solidFill>
                      <a:schemeClr val="bg1"/>
                    </a:solidFill>
                  </a:tcPr>
                </a:tc>
                <a:tc>
                  <a:txBody>
                    <a:bodyPr/>
                    <a:lstStyle/>
                    <a:p>
                      <a:pPr lvl="0">
                        <a:buNone/>
                      </a:pPr>
                      <a:r>
                        <a:rPr lang="en-US" sz="1100" dirty="0">
                          <a:solidFill>
                            <a:srgbClr val="FF0000"/>
                          </a:solidFill>
                        </a:rPr>
                        <a:t>18</a:t>
                      </a:r>
                    </a:p>
                  </a:txBody>
                  <a:tcPr marL="41767" marR="41767" marT="20884" marB="20884">
                    <a:solidFill>
                      <a:schemeClr val="bg1"/>
                    </a:solidFill>
                  </a:tcPr>
                </a:tc>
                <a:tc>
                  <a:txBody>
                    <a:bodyPr/>
                    <a:lstStyle/>
                    <a:p>
                      <a:pPr lvl="0">
                        <a:buNone/>
                      </a:pPr>
                      <a:r>
                        <a:rPr lang="en-US" sz="1100" dirty="0">
                          <a:solidFill>
                            <a:srgbClr val="FF0000"/>
                          </a:solidFill>
                        </a:rPr>
                        <a:t>19</a:t>
                      </a:r>
                    </a:p>
                  </a:txBody>
                  <a:tcPr marL="41767" marR="41767" marT="20884" marB="20884">
                    <a:solidFill>
                      <a:schemeClr val="bg1"/>
                    </a:solidFill>
                  </a:tcPr>
                </a:tc>
                <a:tc>
                  <a:txBody>
                    <a:bodyPr/>
                    <a:lstStyle/>
                    <a:p>
                      <a:pPr lvl="0">
                        <a:buNone/>
                      </a:pPr>
                      <a:r>
                        <a:rPr lang="en-US" sz="1100" dirty="0">
                          <a:solidFill>
                            <a:srgbClr val="FF0000"/>
                          </a:solidFill>
                        </a:rPr>
                        <a:t>20</a:t>
                      </a:r>
                    </a:p>
                  </a:txBody>
                  <a:tcPr marL="41767" marR="41767" marT="20884" marB="20884">
                    <a:solidFill>
                      <a:schemeClr val="bg1"/>
                    </a:solidFill>
                  </a:tcPr>
                </a:tc>
                <a:tc>
                  <a:txBody>
                    <a:bodyPr/>
                    <a:lstStyle/>
                    <a:p>
                      <a:pPr lvl="0">
                        <a:buNone/>
                      </a:pPr>
                      <a:r>
                        <a:rPr lang="en-US" sz="1100" dirty="0">
                          <a:solidFill>
                            <a:srgbClr val="FF0000"/>
                          </a:solidFill>
                        </a:rPr>
                        <a:t>21</a:t>
                      </a:r>
                    </a:p>
                  </a:txBody>
                  <a:tcPr marL="41767" marR="41767" marT="20884" marB="20884"/>
                </a:tc>
                <a:extLst>
                  <a:ext uri="{0D108BD9-81ED-4DB2-BD59-A6C34878D82A}">
                    <a16:rowId xmlns:a16="http://schemas.microsoft.com/office/drawing/2014/main" val="2709876620"/>
                  </a:ext>
                </a:extLst>
              </a:tr>
              <a:tr h="251704">
                <a:tc vMerge="1">
                  <a:txBody>
                    <a:bodyPr/>
                    <a:lstStyle/>
                    <a:p>
                      <a:endParaRPr lang="en-US"/>
                    </a:p>
                  </a:txBody>
                  <a:tcPr marL="54172" marR="54172" marT="27086" marB="27086"/>
                </a:tc>
                <a:tc>
                  <a:txBody>
                    <a:bodyPr/>
                    <a:lstStyle/>
                    <a:p>
                      <a:pPr lvl="0">
                        <a:buNone/>
                      </a:pPr>
                      <a:r>
                        <a:rPr lang="en-US" sz="1100" dirty="0">
                          <a:solidFill>
                            <a:srgbClr val="FF0000"/>
                          </a:solidFill>
                        </a:rPr>
                        <a:t>22</a:t>
                      </a:r>
                    </a:p>
                  </a:txBody>
                  <a:tcPr marL="41767" marR="41767" marT="20884" marB="20884">
                    <a:solidFill>
                      <a:schemeClr val="bg1"/>
                    </a:solidFill>
                  </a:tcPr>
                </a:tc>
                <a:tc>
                  <a:txBody>
                    <a:bodyPr/>
                    <a:lstStyle/>
                    <a:p>
                      <a:pPr lvl="0">
                        <a:buNone/>
                      </a:pPr>
                      <a:r>
                        <a:rPr lang="en-US" sz="1100" dirty="0">
                          <a:solidFill>
                            <a:srgbClr val="FF0000"/>
                          </a:solidFill>
                        </a:rPr>
                        <a:t>23</a:t>
                      </a:r>
                    </a:p>
                  </a:txBody>
                  <a:tcPr marL="41767" marR="41767" marT="20884" marB="20884">
                    <a:solidFill>
                      <a:schemeClr val="bg1"/>
                    </a:solidFill>
                  </a:tcPr>
                </a:tc>
                <a:tc>
                  <a:txBody>
                    <a:bodyPr/>
                    <a:lstStyle/>
                    <a:p>
                      <a:pPr lvl="0">
                        <a:buNone/>
                      </a:pPr>
                      <a:r>
                        <a:rPr lang="en-US" sz="1100" dirty="0">
                          <a:solidFill>
                            <a:srgbClr val="FF0000"/>
                          </a:solidFill>
                        </a:rPr>
                        <a:t>24</a:t>
                      </a:r>
                    </a:p>
                  </a:txBody>
                  <a:tcPr marL="41767" marR="41767" marT="20884" marB="20884">
                    <a:solidFill>
                      <a:schemeClr val="bg1"/>
                    </a:solidFill>
                  </a:tcPr>
                </a:tc>
                <a:tc>
                  <a:txBody>
                    <a:bodyPr/>
                    <a:lstStyle/>
                    <a:p>
                      <a:pPr lvl="0">
                        <a:buNone/>
                      </a:pPr>
                      <a:r>
                        <a:rPr lang="en-US" sz="1100" dirty="0">
                          <a:solidFill>
                            <a:srgbClr val="FF0000"/>
                          </a:solidFill>
                        </a:rPr>
                        <a:t>25</a:t>
                      </a:r>
                    </a:p>
                  </a:txBody>
                  <a:tcPr marL="41767" marR="41767" marT="20884" marB="20884">
                    <a:solidFill>
                      <a:schemeClr val="bg1"/>
                    </a:solidFill>
                  </a:tcPr>
                </a:tc>
                <a:tc>
                  <a:txBody>
                    <a:bodyPr/>
                    <a:lstStyle/>
                    <a:p>
                      <a:pPr lvl="0">
                        <a:buNone/>
                      </a:pPr>
                      <a:r>
                        <a:rPr lang="en-US" sz="1100" dirty="0">
                          <a:solidFill>
                            <a:srgbClr val="FF0000"/>
                          </a:solidFill>
                        </a:rPr>
                        <a:t>26</a:t>
                      </a:r>
                    </a:p>
                  </a:txBody>
                  <a:tcPr marL="41767" marR="41767" marT="20884" marB="20884">
                    <a:solidFill>
                      <a:schemeClr val="bg1"/>
                    </a:solidFill>
                  </a:tcPr>
                </a:tc>
                <a:tc>
                  <a:txBody>
                    <a:bodyPr/>
                    <a:lstStyle/>
                    <a:p>
                      <a:pPr lvl="0">
                        <a:buNone/>
                      </a:pPr>
                      <a:r>
                        <a:rPr lang="en-US" sz="1100" dirty="0">
                          <a:solidFill>
                            <a:srgbClr val="FF0000"/>
                          </a:solidFill>
                        </a:rPr>
                        <a:t>27</a:t>
                      </a:r>
                    </a:p>
                  </a:txBody>
                  <a:tcPr marL="41767" marR="41767" marT="20884" marB="20884">
                    <a:solidFill>
                      <a:schemeClr val="bg1"/>
                    </a:solidFill>
                  </a:tcPr>
                </a:tc>
                <a:tc>
                  <a:txBody>
                    <a:bodyPr/>
                    <a:lstStyle/>
                    <a:p>
                      <a:pPr lvl="0">
                        <a:buNone/>
                      </a:pPr>
                      <a:r>
                        <a:rPr lang="en-US" sz="1100" dirty="0">
                          <a:solidFill>
                            <a:srgbClr val="FF0000"/>
                          </a:solidFill>
                        </a:rPr>
                        <a:t>28</a:t>
                      </a:r>
                    </a:p>
                  </a:txBody>
                  <a:tcPr marL="41767" marR="41767" marT="20884" marB="20884">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565648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6ED7-9C2F-40B3-9385-80A80D29D283}"/>
              </a:ext>
            </a:extLst>
          </p:cNvPr>
          <p:cNvSpPr>
            <a:spLocks noGrp="1"/>
          </p:cNvSpPr>
          <p:nvPr>
            <p:ph type="title"/>
          </p:nvPr>
        </p:nvSpPr>
        <p:spPr/>
        <p:txBody>
          <a:bodyPr/>
          <a:lstStyle/>
          <a:p>
            <a:r>
              <a:rPr lang="en-US" sz="4000" dirty="0">
                <a:solidFill>
                  <a:srgbClr val="EBEBEB"/>
                </a:solidFill>
                <a:cs typeface="Calibri Light"/>
              </a:rPr>
              <a:t>FERGUS</a:t>
            </a:r>
            <a:endParaRPr lang="en-GB" sz="4000" dirty="0"/>
          </a:p>
        </p:txBody>
      </p:sp>
      <p:sp>
        <p:nvSpPr>
          <p:cNvPr id="3" name="Content Placeholder 2">
            <a:extLst>
              <a:ext uri="{FF2B5EF4-FFF2-40B4-BE49-F238E27FC236}">
                <a16:creationId xmlns:a16="http://schemas.microsoft.com/office/drawing/2014/main" id="{1BE07AF1-DC8D-4E2A-99F1-B666141451DD}"/>
              </a:ext>
            </a:extLst>
          </p:cNvPr>
          <p:cNvSpPr>
            <a:spLocks noGrp="1"/>
          </p:cNvSpPr>
          <p:nvPr>
            <p:ph idx="1"/>
          </p:nvPr>
        </p:nvSpPr>
        <p:spPr>
          <a:xfrm>
            <a:off x="395537" y="2204864"/>
            <a:ext cx="8280920" cy="2448272"/>
          </a:xfrm>
        </p:spPr>
        <p:txBody>
          <a:bodyPr>
            <a:normAutofit fontScale="92500" lnSpcReduction="20000"/>
          </a:bodyPr>
          <a:lstStyle/>
          <a:p>
            <a:r>
              <a:rPr lang="en-US" dirty="0">
                <a:latin typeface="Century Gothic" panose="020B0502020202020204" pitchFamily="34" charset="0"/>
                <a:cs typeface="Calibri"/>
              </a:rPr>
              <a:t>Fergus is a Care Worker.  He does not have any symptoms and feels OK but like Debbie and Eva is worried because he also works with Brenda who tested positive even with no symptoms. He talks to his Manager who books him for a test.  He can continue to work as he has no symptoms and goes for his test the next day and two days later gets his test result – it is positive.  This means that even without symptoms, he has to self-isolate for 7 days from the date of his test as that was the first time we knew he was positive.  After a few days he starts to develop symptoms and this resets the clock and his 7 days starts again.  He returns to </a:t>
            </a:r>
            <a:r>
              <a:rPr lang="en-US">
                <a:latin typeface="Century Gothic" panose="020B0502020202020204" pitchFamily="34" charset="0"/>
                <a:cs typeface="Calibri"/>
              </a:rPr>
              <a:t>work when </a:t>
            </a:r>
            <a:r>
              <a:rPr lang="en-US" dirty="0">
                <a:latin typeface="Century Gothic" panose="020B0502020202020204" pitchFamily="34" charset="0"/>
                <a:cs typeface="Calibri"/>
              </a:rPr>
              <a:t>he feels better and has had a normal temperature for the previous 48 </a:t>
            </a:r>
            <a:r>
              <a:rPr lang="en-US" dirty="0" err="1">
                <a:latin typeface="Century Gothic" panose="020B0502020202020204" pitchFamily="34" charset="0"/>
                <a:cs typeface="Calibri"/>
              </a:rPr>
              <a:t>hrs</a:t>
            </a:r>
            <a:endParaRPr lang="en-US" dirty="0">
              <a:latin typeface="Century Gothic" panose="020B0502020202020204" pitchFamily="34" charset="0"/>
              <a:cs typeface="Calibri"/>
            </a:endParaRPr>
          </a:p>
          <a:p>
            <a:endParaRPr lang="en-GB" dirty="0"/>
          </a:p>
        </p:txBody>
      </p:sp>
      <p:graphicFrame>
        <p:nvGraphicFramePr>
          <p:cNvPr id="5" name="Table 4">
            <a:extLst>
              <a:ext uri="{FF2B5EF4-FFF2-40B4-BE49-F238E27FC236}">
                <a16:creationId xmlns:a16="http://schemas.microsoft.com/office/drawing/2014/main" id="{4D4287FA-34C6-4C26-A386-3454C440F527}"/>
              </a:ext>
            </a:extLst>
          </p:cNvPr>
          <p:cNvGraphicFramePr>
            <a:graphicFrameLocks noGrp="1"/>
          </p:cNvGraphicFramePr>
          <p:nvPr>
            <p:extLst>
              <p:ext uri="{D42A27DB-BD31-4B8C-83A1-F6EECF244321}">
                <p14:modId xmlns:p14="http://schemas.microsoft.com/office/powerpoint/2010/main" val="2130200293"/>
              </p:ext>
            </p:extLst>
          </p:nvPr>
        </p:nvGraphicFramePr>
        <p:xfrm>
          <a:off x="683568" y="4509120"/>
          <a:ext cx="7992889" cy="1996984"/>
        </p:xfrm>
        <a:graphic>
          <a:graphicData uri="http://schemas.openxmlformats.org/drawingml/2006/table">
            <a:tbl>
              <a:tblPr firstRow="1" bandRow="1">
                <a:tableStyleId>{8799B23B-EC83-4686-B30A-512413B5E67A}</a:tableStyleId>
              </a:tblPr>
              <a:tblGrid>
                <a:gridCol w="850086">
                  <a:extLst>
                    <a:ext uri="{9D8B030D-6E8A-4147-A177-3AD203B41FA5}">
                      <a16:colId xmlns:a16="http://schemas.microsoft.com/office/drawing/2014/main" val="2742388755"/>
                    </a:ext>
                  </a:extLst>
                </a:gridCol>
                <a:gridCol w="584879">
                  <a:extLst>
                    <a:ext uri="{9D8B030D-6E8A-4147-A177-3AD203B41FA5}">
                      <a16:colId xmlns:a16="http://schemas.microsoft.com/office/drawing/2014/main" val="3629171777"/>
                    </a:ext>
                  </a:extLst>
                </a:gridCol>
                <a:gridCol w="1667600">
                  <a:extLst>
                    <a:ext uri="{9D8B030D-6E8A-4147-A177-3AD203B41FA5}">
                      <a16:colId xmlns:a16="http://schemas.microsoft.com/office/drawing/2014/main" val="4232796989"/>
                    </a:ext>
                  </a:extLst>
                </a:gridCol>
                <a:gridCol w="526486">
                  <a:extLst>
                    <a:ext uri="{9D8B030D-6E8A-4147-A177-3AD203B41FA5}">
                      <a16:colId xmlns:a16="http://schemas.microsoft.com/office/drawing/2014/main" val="2339604851"/>
                    </a:ext>
                  </a:extLst>
                </a:gridCol>
                <a:gridCol w="526486">
                  <a:extLst>
                    <a:ext uri="{9D8B030D-6E8A-4147-A177-3AD203B41FA5}">
                      <a16:colId xmlns:a16="http://schemas.microsoft.com/office/drawing/2014/main" val="3495815561"/>
                    </a:ext>
                  </a:extLst>
                </a:gridCol>
                <a:gridCol w="957031">
                  <a:extLst>
                    <a:ext uri="{9D8B030D-6E8A-4147-A177-3AD203B41FA5}">
                      <a16:colId xmlns:a16="http://schemas.microsoft.com/office/drawing/2014/main" val="1009005759"/>
                    </a:ext>
                  </a:extLst>
                </a:gridCol>
                <a:gridCol w="1864787">
                  <a:extLst>
                    <a:ext uri="{9D8B030D-6E8A-4147-A177-3AD203B41FA5}">
                      <a16:colId xmlns:a16="http://schemas.microsoft.com/office/drawing/2014/main" val="3323459848"/>
                    </a:ext>
                  </a:extLst>
                </a:gridCol>
                <a:gridCol w="1015534">
                  <a:extLst>
                    <a:ext uri="{9D8B030D-6E8A-4147-A177-3AD203B41FA5}">
                      <a16:colId xmlns:a16="http://schemas.microsoft.com/office/drawing/2014/main" val="350149283"/>
                    </a:ext>
                  </a:extLst>
                </a:gridCol>
              </a:tblGrid>
              <a:tr h="360040">
                <a:tc rowSpan="4">
                  <a:txBody>
                    <a:bodyPr/>
                    <a:lstStyle/>
                    <a:p>
                      <a:pPr lvl="0">
                        <a:buNone/>
                      </a:pPr>
                      <a:r>
                        <a:rPr lang="en-US" sz="1000">
                          <a:solidFill>
                            <a:srgbClr val="FF0000"/>
                          </a:solidFill>
                        </a:rPr>
                        <a:t>JUNE</a:t>
                      </a:r>
                    </a:p>
                  </a:txBody>
                  <a:tcPr marL="37648" marR="37648" marT="18824" marB="18824"/>
                </a:tc>
                <a:tc>
                  <a:txBody>
                    <a:bodyPr/>
                    <a:lstStyle/>
                    <a:p>
                      <a:r>
                        <a:rPr lang="en-US" sz="1000" b="0">
                          <a:solidFill>
                            <a:srgbClr val="FF0000"/>
                          </a:solidFill>
                        </a:rPr>
                        <a:t>1</a:t>
                      </a:r>
                    </a:p>
                  </a:txBody>
                  <a:tcPr marL="37648" marR="37648" marT="18824" marB="18824">
                    <a:solidFill>
                      <a:schemeClr val="bg1"/>
                    </a:solidFill>
                  </a:tcPr>
                </a:tc>
                <a:tc>
                  <a:txBody>
                    <a:bodyPr/>
                    <a:lstStyle/>
                    <a:p>
                      <a:r>
                        <a:rPr lang="en-US" sz="1000" b="0">
                          <a:solidFill>
                            <a:srgbClr val="FF0000"/>
                          </a:solidFill>
                        </a:rPr>
                        <a:t>2</a:t>
                      </a:r>
                      <a:r>
                        <a:rPr lang="en-US" sz="1000" b="0"/>
                        <a:t> </a:t>
                      </a:r>
                      <a:r>
                        <a:rPr lang="en-US" sz="700" b="0"/>
                        <a:t> </a:t>
                      </a:r>
                    </a:p>
                  </a:txBody>
                  <a:tcPr marL="37648" marR="37648" marT="18824" marB="18824">
                    <a:solidFill>
                      <a:schemeClr val="bg1"/>
                    </a:solidFill>
                  </a:tcPr>
                </a:tc>
                <a:tc>
                  <a:txBody>
                    <a:bodyPr/>
                    <a:lstStyle/>
                    <a:p>
                      <a:r>
                        <a:rPr lang="en-US" sz="1000" b="0">
                          <a:solidFill>
                            <a:srgbClr val="FF0000"/>
                          </a:solidFill>
                        </a:rPr>
                        <a:t>3</a:t>
                      </a:r>
                      <a:r>
                        <a:rPr lang="en-US" sz="700" b="0"/>
                        <a:t>  </a:t>
                      </a:r>
                    </a:p>
                  </a:txBody>
                  <a:tcPr marL="37648" marR="37648" marT="18824" marB="18824">
                    <a:solidFill>
                      <a:schemeClr val="bg1"/>
                    </a:solidFill>
                  </a:tcPr>
                </a:tc>
                <a:tc>
                  <a:txBody>
                    <a:bodyPr/>
                    <a:lstStyle/>
                    <a:p>
                      <a:r>
                        <a:rPr lang="en-US" sz="1000" b="0">
                          <a:solidFill>
                            <a:srgbClr val="FF0000"/>
                          </a:solidFill>
                        </a:rPr>
                        <a:t>4</a:t>
                      </a:r>
                    </a:p>
                  </a:txBody>
                  <a:tcPr marL="37648" marR="37648" marT="18824" marB="18824">
                    <a:solidFill>
                      <a:schemeClr val="bg1"/>
                    </a:solidFill>
                  </a:tcPr>
                </a:tc>
                <a:tc>
                  <a:txBody>
                    <a:bodyPr/>
                    <a:lstStyle/>
                    <a:p>
                      <a:r>
                        <a:rPr lang="en-US" sz="1000" b="0">
                          <a:solidFill>
                            <a:srgbClr val="FF0000"/>
                          </a:solidFill>
                        </a:rPr>
                        <a:t>5</a:t>
                      </a:r>
                      <a:r>
                        <a:rPr lang="en-US" sz="700" b="0"/>
                        <a:t> </a:t>
                      </a:r>
                    </a:p>
                  </a:txBody>
                  <a:tcPr marL="37648" marR="37648" marT="18824" marB="18824">
                    <a:solidFill>
                      <a:schemeClr val="bg1"/>
                    </a:solidFill>
                  </a:tcPr>
                </a:tc>
                <a:tc>
                  <a:txBody>
                    <a:bodyPr/>
                    <a:lstStyle/>
                    <a:p>
                      <a:r>
                        <a:rPr lang="en-US" sz="1000" b="0">
                          <a:solidFill>
                            <a:srgbClr val="FF0000"/>
                          </a:solidFill>
                        </a:rPr>
                        <a:t>6</a:t>
                      </a:r>
                    </a:p>
                  </a:txBody>
                  <a:tcPr marL="37648" marR="37648" marT="18824" marB="18824">
                    <a:solidFill>
                      <a:schemeClr val="bg1"/>
                    </a:solidFill>
                  </a:tcPr>
                </a:tc>
                <a:tc>
                  <a:txBody>
                    <a:bodyPr/>
                    <a:lstStyle/>
                    <a:p>
                      <a:r>
                        <a:rPr lang="en-US" sz="1000" b="0">
                          <a:solidFill>
                            <a:srgbClr val="FF0000"/>
                          </a:solidFill>
                        </a:rPr>
                        <a:t>7 </a:t>
                      </a:r>
                      <a:r>
                        <a:rPr lang="en-US" sz="1000" b="0" i="0" u="none" strike="noStrike" noProof="0">
                          <a:latin typeface="Century Gothic"/>
                        </a:rPr>
                        <a:t>Goes for test</a:t>
                      </a:r>
                      <a:endParaRPr lang="en-US" sz="1000" b="0">
                        <a:solidFill>
                          <a:srgbClr val="FF0000"/>
                        </a:solidFill>
                      </a:endParaRPr>
                    </a:p>
                  </a:txBody>
                  <a:tcPr marL="37648" marR="37648" marT="18824" marB="18824">
                    <a:solidFill>
                      <a:schemeClr val="tx2">
                        <a:lumMod val="20000"/>
                        <a:lumOff val="80000"/>
                      </a:schemeClr>
                    </a:solidFill>
                  </a:tcPr>
                </a:tc>
                <a:extLst>
                  <a:ext uri="{0D108BD9-81ED-4DB2-BD59-A6C34878D82A}">
                    <a16:rowId xmlns:a16="http://schemas.microsoft.com/office/drawing/2014/main" val="381753261"/>
                  </a:ext>
                </a:extLst>
              </a:tr>
              <a:tr h="576064">
                <a:tc vMerge="1">
                  <a:txBody>
                    <a:bodyPr/>
                    <a:lstStyle/>
                    <a:p>
                      <a:endParaRPr lang="en-US"/>
                    </a:p>
                  </a:txBody>
                  <a:tcPr/>
                </a:tc>
                <a:tc>
                  <a:txBody>
                    <a:bodyPr/>
                    <a:lstStyle/>
                    <a:p>
                      <a:r>
                        <a:rPr lang="en-US" sz="1000">
                          <a:solidFill>
                            <a:srgbClr val="FF0000"/>
                          </a:solidFill>
                        </a:rPr>
                        <a:t>8 </a:t>
                      </a:r>
                      <a:endParaRPr lang="en-US" sz="700">
                        <a:solidFill>
                          <a:schemeClr val="tx1"/>
                        </a:solidFill>
                      </a:endParaRPr>
                    </a:p>
                  </a:txBody>
                  <a:tcPr marL="37648" marR="37648" marT="18824" marB="18824">
                    <a:solidFill>
                      <a:schemeClr val="tx2">
                        <a:lumMod val="20000"/>
                        <a:lumOff val="80000"/>
                      </a:schemeClr>
                    </a:solidFill>
                  </a:tcPr>
                </a:tc>
                <a:tc>
                  <a:txBody>
                    <a:bodyPr/>
                    <a:lstStyle/>
                    <a:p>
                      <a:r>
                        <a:rPr lang="en-US" sz="1000">
                          <a:solidFill>
                            <a:srgbClr val="FF0000"/>
                          </a:solidFill>
                        </a:rPr>
                        <a:t>9  </a:t>
                      </a:r>
                      <a:r>
                        <a:rPr lang="en-US" sz="1000">
                          <a:solidFill>
                            <a:schemeClr val="tx1"/>
                          </a:solidFill>
                        </a:rPr>
                        <a:t>R</a:t>
                      </a:r>
                      <a:r>
                        <a:rPr lang="en-US" sz="1000" b="0" i="0" u="none" strike="noStrike" noProof="0">
                          <a:latin typeface="Century Gothic"/>
                        </a:rPr>
                        <a:t>eceives + test result, </a:t>
                      </a:r>
                      <a:endParaRPr lang="en-US" sz="900"/>
                    </a:p>
                    <a:p>
                      <a:pPr lvl="0">
                        <a:buNone/>
                      </a:pPr>
                      <a:r>
                        <a:rPr lang="en-US" sz="1000" b="0" i="0" u="none" strike="noStrike" noProof="0">
                          <a:latin typeface="Century Gothic"/>
                        </a:rPr>
                        <a:t>must go into self-isolation</a:t>
                      </a:r>
                    </a:p>
                  </a:txBody>
                  <a:tcPr marL="37648" marR="37648" marT="18824" marB="18824">
                    <a:solidFill>
                      <a:schemeClr val="tx2">
                        <a:lumMod val="20000"/>
                        <a:lumOff val="80000"/>
                      </a:schemeClr>
                    </a:solidFill>
                  </a:tcPr>
                </a:tc>
                <a:tc>
                  <a:txBody>
                    <a:bodyPr/>
                    <a:lstStyle/>
                    <a:p>
                      <a:r>
                        <a:rPr lang="en-US" sz="1000">
                          <a:solidFill>
                            <a:srgbClr val="FF0000"/>
                          </a:solidFill>
                        </a:rPr>
                        <a:t>10</a:t>
                      </a:r>
                      <a:endParaRPr lang="en-US" sz="700" b="0" i="0" u="none" strike="noStrike" noProof="0">
                        <a:solidFill>
                          <a:schemeClr val="tx1"/>
                        </a:solidFill>
                        <a:latin typeface="Century Gothic"/>
                      </a:endParaRPr>
                    </a:p>
                  </a:txBody>
                  <a:tcPr marL="37648" marR="37648" marT="18824" marB="18824">
                    <a:solidFill>
                      <a:schemeClr val="tx2">
                        <a:lumMod val="20000"/>
                        <a:lumOff val="80000"/>
                      </a:schemeClr>
                    </a:solidFill>
                  </a:tcPr>
                </a:tc>
                <a:tc>
                  <a:txBody>
                    <a:bodyPr/>
                    <a:lstStyle/>
                    <a:p>
                      <a:r>
                        <a:rPr lang="en-US" sz="1000">
                          <a:solidFill>
                            <a:srgbClr val="FF0000"/>
                          </a:solidFill>
                        </a:rPr>
                        <a:t>11</a:t>
                      </a:r>
                    </a:p>
                  </a:txBody>
                  <a:tcPr marL="37648" marR="37648" marT="18824" marB="18824">
                    <a:solidFill>
                      <a:schemeClr val="tx2">
                        <a:lumMod val="20000"/>
                        <a:lumOff val="80000"/>
                      </a:schemeClr>
                    </a:solidFill>
                  </a:tcPr>
                </a:tc>
                <a:tc>
                  <a:txBody>
                    <a:bodyPr/>
                    <a:lstStyle/>
                    <a:p>
                      <a:r>
                        <a:rPr lang="en-US" sz="1000" dirty="0">
                          <a:solidFill>
                            <a:srgbClr val="FF0000"/>
                          </a:solidFill>
                        </a:rPr>
                        <a:t>12  </a:t>
                      </a:r>
                      <a:r>
                        <a:rPr lang="en-US" sz="1000" dirty="0">
                          <a:solidFill>
                            <a:schemeClr val="tx1"/>
                          </a:solidFill>
                        </a:rPr>
                        <a:t>Symptoms start – Self-isolation starts again</a:t>
                      </a:r>
                    </a:p>
                  </a:txBody>
                  <a:tcPr marL="37648" marR="37648" marT="18824" marB="18824">
                    <a:solidFill>
                      <a:schemeClr val="tx2">
                        <a:lumMod val="20000"/>
                        <a:lumOff val="80000"/>
                      </a:schemeClr>
                    </a:solidFill>
                  </a:tcPr>
                </a:tc>
                <a:tc>
                  <a:txBody>
                    <a:bodyPr/>
                    <a:lstStyle/>
                    <a:p>
                      <a:r>
                        <a:rPr lang="en-US" sz="1000" dirty="0">
                          <a:solidFill>
                            <a:srgbClr val="FF0000"/>
                          </a:solidFill>
                        </a:rPr>
                        <a:t>13  </a:t>
                      </a:r>
                      <a:endParaRPr lang="en-US" sz="1000" dirty="0">
                        <a:solidFill>
                          <a:schemeClr val="tx1"/>
                        </a:solidFill>
                      </a:endParaRPr>
                    </a:p>
                  </a:txBody>
                  <a:tcPr marL="37648" marR="37648" marT="18824" marB="18824">
                    <a:solidFill>
                      <a:schemeClr val="tx2">
                        <a:lumMod val="20000"/>
                        <a:lumOff val="80000"/>
                      </a:schemeClr>
                    </a:solidFill>
                  </a:tcPr>
                </a:tc>
                <a:tc>
                  <a:txBody>
                    <a:bodyPr/>
                    <a:lstStyle/>
                    <a:p>
                      <a:r>
                        <a:rPr lang="en-US" sz="1000" dirty="0">
                          <a:solidFill>
                            <a:srgbClr val="FF0000"/>
                          </a:solidFill>
                        </a:rPr>
                        <a:t>14  </a:t>
                      </a:r>
                      <a:endParaRPr lang="en-US" sz="1000" dirty="0">
                        <a:solidFill>
                          <a:schemeClr val="tx1"/>
                        </a:solidFill>
                      </a:endParaRPr>
                    </a:p>
                  </a:txBody>
                  <a:tcPr marL="37648" marR="37648" marT="18824" marB="18824">
                    <a:solidFill>
                      <a:schemeClr val="accent5">
                        <a:lumMod val="40000"/>
                        <a:lumOff val="60000"/>
                      </a:schemeClr>
                    </a:solidFill>
                  </a:tcPr>
                </a:tc>
                <a:extLst>
                  <a:ext uri="{0D108BD9-81ED-4DB2-BD59-A6C34878D82A}">
                    <a16:rowId xmlns:a16="http://schemas.microsoft.com/office/drawing/2014/main" val="220673069"/>
                  </a:ext>
                </a:extLst>
              </a:tr>
              <a:tr h="581565">
                <a:tc vMerge="1">
                  <a:txBody>
                    <a:bodyPr/>
                    <a:lstStyle/>
                    <a:p>
                      <a:endParaRPr lang="en-US"/>
                    </a:p>
                  </a:txBody>
                  <a:tcPr/>
                </a:tc>
                <a:tc>
                  <a:txBody>
                    <a:bodyPr/>
                    <a:lstStyle/>
                    <a:p>
                      <a:pPr lvl="0">
                        <a:buNone/>
                      </a:pPr>
                      <a:r>
                        <a:rPr lang="en-US" sz="1000" dirty="0">
                          <a:solidFill>
                            <a:srgbClr val="FF0000"/>
                          </a:solidFill>
                        </a:rPr>
                        <a:t>15 </a:t>
                      </a:r>
                      <a:endParaRPr lang="en-US" sz="700" b="0" i="0" u="none" strike="noStrike" noProof="0" dirty="0">
                        <a:solidFill>
                          <a:schemeClr val="tx1"/>
                        </a:solidFill>
                        <a:latin typeface="Century Gothic"/>
                      </a:endParaRPr>
                    </a:p>
                  </a:txBody>
                  <a:tcPr marL="37648" marR="37648" marT="18824" marB="18824">
                    <a:solidFill>
                      <a:schemeClr val="accent5">
                        <a:lumMod val="40000"/>
                        <a:lumOff val="60000"/>
                      </a:schemeClr>
                    </a:solidFill>
                  </a:tcPr>
                </a:tc>
                <a:tc>
                  <a:txBody>
                    <a:bodyPr/>
                    <a:lstStyle/>
                    <a:p>
                      <a:pPr lvl="0">
                        <a:buNone/>
                      </a:pPr>
                      <a:r>
                        <a:rPr lang="en-US" sz="1000" dirty="0">
                          <a:solidFill>
                            <a:srgbClr val="FF0000"/>
                          </a:solidFill>
                        </a:rPr>
                        <a:t>16</a:t>
                      </a:r>
                      <a:endParaRPr lang="en-US" sz="700" b="0" i="0" u="none" strike="noStrike" noProof="0" dirty="0">
                        <a:solidFill>
                          <a:schemeClr val="tx1"/>
                        </a:solidFill>
                        <a:latin typeface="Century Gothic"/>
                      </a:endParaRPr>
                    </a:p>
                  </a:txBody>
                  <a:tcPr marL="37648" marR="37648" marT="18824" marB="18824">
                    <a:solidFill>
                      <a:schemeClr val="accent5">
                        <a:lumMod val="40000"/>
                        <a:lumOff val="60000"/>
                      </a:schemeClr>
                    </a:solidFill>
                  </a:tcPr>
                </a:tc>
                <a:tc>
                  <a:txBody>
                    <a:bodyPr/>
                    <a:lstStyle/>
                    <a:p>
                      <a:pPr lvl="0">
                        <a:buNone/>
                      </a:pPr>
                      <a:r>
                        <a:rPr lang="en-US" sz="1000">
                          <a:solidFill>
                            <a:srgbClr val="FF0000"/>
                          </a:solidFill>
                        </a:rPr>
                        <a:t>17</a:t>
                      </a:r>
                    </a:p>
                  </a:txBody>
                  <a:tcPr marL="37648" marR="37648" marT="18824" marB="18824">
                    <a:solidFill>
                      <a:schemeClr val="accent5">
                        <a:lumMod val="40000"/>
                        <a:lumOff val="60000"/>
                      </a:schemeClr>
                    </a:solidFill>
                  </a:tcPr>
                </a:tc>
                <a:tc>
                  <a:txBody>
                    <a:bodyPr/>
                    <a:lstStyle/>
                    <a:p>
                      <a:pPr lvl="0">
                        <a:buNone/>
                      </a:pPr>
                      <a:r>
                        <a:rPr lang="en-US" sz="1000" dirty="0">
                          <a:solidFill>
                            <a:srgbClr val="FF0000"/>
                          </a:solidFill>
                        </a:rPr>
                        <a:t>18</a:t>
                      </a:r>
                    </a:p>
                  </a:txBody>
                  <a:tcPr marL="37648" marR="37648" marT="18824" marB="18824">
                    <a:solidFill>
                      <a:schemeClr val="accent5">
                        <a:lumMod val="40000"/>
                        <a:lumOff val="60000"/>
                      </a:schemeClr>
                    </a:solidFill>
                  </a:tcPr>
                </a:tc>
                <a:tc>
                  <a:txBody>
                    <a:bodyPr/>
                    <a:lstStyle/>
                    <a:p>
                      <a:pPr lvl="0">
                        <a:buNone/>
                      </a:pPr>
                      <a:r>
                        <a:rPr lang="en-US" sz="1000" dirty="0">
                          <a:solidFill>
                            <a:srgbClr val="FF0000"/>
                          </a:solidFill>
                        </a:rPr>
                        <a:t>19</a:t>
                      </a:r>
                      <a:r>
                        <a:rPr lang="en-US" sz="1000" dirty="0">
                          <a:solidFill>
                            <a:schemeClr val="tx1"/>
                          </a:solidFill>
                        </a:rPr>
                        <a:t>Feels better and has had no temp since 16th – can return to work</a:t>
                      </a:r>
                      <a:endParaRPr lang="en-US" sz="1000" dirty="0">
                        <a:solidFill>
                          <a:srgbClr val="FF0000"/>
                        </a:solidFill>
                      </a:endParaRPr>
                    </a:p>
                  </a:txBody>
                  <a:tcPr marL="37648" marR="37648" marT="18824" marB="18824">
                    <a:solidFill>
                      <a:schemeClr val="bg1"/>
                    </a:solidFill>
                  </a:tcPr>
                </a:tc>
                <a:tc>
                  <a:txBody>
                    <a:bodyPr/>
                    <a:lstStyle/>
                    <a:p>
                      <a:pPr lvl="0">
                        <a:buNone/>
                      </a:pPr>
                      <a:r>
                        <a:rPr lang="en-US" sz="1000">
                          <a:solidFill>
                            <a:srgbClr val="FF0000"/>
                          </a:solidFill>
                        </a:rPr>
                        <a:t>20</a:t>
                      </a:r>
                    </a:p>
                  </a:txBody>
                  <a:tcPr marL="37648" marR="37648" marT="18824" marB="18824">
                    <a:solidFill>
                      <a:schemeClr val="bg1"/>
                    </a:solidFill>
                  </a:tcPr>
                </a:tc>
                <a:tc>
                  <a:txBody>
                    <a:bodyPr/>
                    <a:lstStyle/>
                    <a:p>
                      <a:pPr lvl="0">
                        <a:buNone/>
                      </a:pPr>
                      <a:r>
                        <a:rPr lang="en-US" sz="1000">
                          <a:solidFill>
                            <a:srgbClr val="FF0000"/>
                          </a:solidFill>
                        </a:rPr>
                        <a:t>21</a:t>
                      </a:r>
                    </a:p>
                  </a:txBody>
                  <a:tcPr marL="37648" marR="37648" marT="18824" marB="18824"/>
                </a:tc>
                <a:extLst>
                  <a:ext uri="{0D108BD9-81ED-4DB2-BD59-A6C34878D82A}">
                    <a16:rowId xmlns:a16="http://schemas.microsoft.com/office/drawing/2014/main" val="2709876620"/>
                  </a:ext>
                </a:extLst>
              </a:tr>
              <a:tr h="155553">
                <a:tc vMerge="1">
                  <a:txBody>
                    <a:bodyPr/>
                    <a:lstStyle/>
                    <a:p>
                      <a:endParaRPr lang="en-US"/>
                    </a:p>
                  </a:txBody>
                  <a:tcPr marL="54172" marR="54172" marT="27086" marB="27086"/>
                </a:tc>
                <a:tc>
                  <a:txBody>
                    <a:bodyPr/>
                    <a:lstStyle/>
                    <a:p>
                      <a:pPr lvl="0">
                        <a:buNone/>
                      </a:pPr>
                      <a:r>
                        <a:rPr lang="en-US" sz="1000">
                          <a:solidFill>
                            <a:srgbClr val="FF0000"/>
                          </a:solidFill>
                        </a:rPr>
                        <a:t>22</a:t>
                      </a:r>
                    </a:p>
                  </a:txBody>
                  <a:tcPr marL="37648" marR="37648" marT="18824" marB="18824">
                    <a:solidFill>
                      <a:schemeClr val="bg1"/>
                    </a:solidFill>
                  </a:tcPr>
                </a:tc>
                <a:tc>
                  <a:txBody>
                    <a:bodyPr/>
                    <a:lstStyle/>
                    <a:p>
                      <a:pPr lvl="0">
                        <a:buNone/>
                      </a:pPr>
                      <a:r>
                        <a:rPr lang="en-US" sz="1000">
                          <a:solidFill>
                            <a:srgbClr val="FF0000"/>
                          </a:solidFill>
                        </a:rPr>
                        <a:t>23</a:t>
                      </a:r>
                    </a:p>
                  </a:txBody>
                  <a:tcPr marL="37648" marR="37648" marT="18824" marB="18824">
                    <a:solidFill>
                      <a:schemeClr val="bg1"/>
                    </a:solidFill>
                  </a:tcPr>
                </a:tc>
                <a:tc>
                  <a:txBody>
                    <a:bodyPr/>
                    <a:lstStyle/>
                    <a:p>
                      <a:pPr lvl="0">
                        <a:buNone/>
                      </a:pPr>
                      <a:r>
                        <a:rPr lang="en-US" sz="1000">
                          <a:solidFill>
                            <a:srgbClr val="FF0000"/>
                          </a:solidFill>
                        </a:rPr>
                        <a:t>24</a:t>
                      </a:r>
                    </a:p>
                  </a:txBody>
                  <a:tcPr marL="37648" marR="37648" marT="18824" marB="18824">
                    <a:solidFill>
                      <a:schemeClr val="bg1"/>
                    </a:solidFill>
                  </a:tcPr>
                </a:tc>
                <a:tc>
                  <a:txBody>
                    <a:bodyPr/>
                    <a:lstStyle/>
                    <a:p>
                      <a:pPr lvl="0">
                        <a:buNone/>
                      </a:pPr>
                      <a:r>
                        <a:rPr lang="en-US" sz="1000">
                          <a:solidFill>
                            <a:srgbClr val="FF0000"/>
                          </a:solidFill>
                        </a:rPr>
                        <a:t>25</a:t>
                      </a:r>
                    </a:p>
                  </a:txBody>
                  <a:tcPr marL="37648" marR="37648" marT="18824" marB="18824">
                    <a:solidFill>
                      <a:schemeClr val="bg1"/>
                    </a:solidFill>
                  </a:tcPr>
                </a:tc>
                <a:tc>
                  <a:txBody>
                    <a:bodyPr/>
                    <a:lstStyle/>
                    <a:p>
                      <a:pPr lvl="0">
                        <a:buNone/>
                      </a:pPr>
                      <a:r>
                        <a:rPr lang="en-US" sz="1000">
                          <a:solidFill>
                            <a:srgbClr val="FF0000"/>
                          </a:solidFill>
                        </a:rPr>
                        <a:t>26</a:t>
                      </a:r>
                    </a:p>
                  </a:txBody>
                  <a:tcPr marL="37648" marR="37648" marT="18824" marB="18824">
                    <a:solidFill>
                      <a:schemeClr val="bg1"/>
                    </a:solidFill>
                  </a:tcPr>
                </a:tc>
                <a:tc>
                  <a:txBody>
                    <a:bodyPr/>
                    <a:lstStyle/>
                    <a:p>
                      <a:pPr lvl="0">
                        <a:buNone/>
                      </a:pPr>
                      <a:r>
                        <a:rPr lang="en-US" sz="1000">
                          <a:solidFill>
                            <a:srgbClr val="FF0000"/>
                          </a:solidFill>
                        </a:rPr>
                        <a:t>27</a:t>
                      </a:r>
                    </a:p>
                  </a:txBody>
                  <a:tcPr marL="37648" marR="37648" marT="18824" marB="18824">
                    <a:solidFill>
                      <a:schemeClr val="bg1"/>
                    </a:solidFill>
                  </a:tcPr>
                </a:tc>
                <a:tc>
                  <a:txBody>
                    <a:bodyPr/>
                    <a:lstStyle/>
                    <a:p>
                      <a:pPr lvl="0">
                        <a:buNone/>
                      </a:pPr>
                      <a:r>
                        <a:rPr lang="en-US" sz="1000" dirty="0">
                          <a:solidFill>
                            <a:srgbClr val="FF0000"/>
                          </a:solidFill>
                        </a:rPr>
                        <a:t>28</a:t>
                      </a:r>
                    </a:p>
                  </a:txBody>
                  <a:tcPr marL="37648" marR="37648" marT="18824" marB="18824">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31487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6ED7-9C2F-40B3-9385-80A80D29D283}"/>
              </a:ext>
            </a:extLst>
          </p:cNvPr>
          <p:cNvSpPr>
            <a:spLocks noGrp="1"/>
          </p:cNvSpPr>
          <p:nvPr>
            <p:ph type="title"/>
          </p:nvPr>
        </p:nvSpPr>
        <p:spPr/>
        <p:txBody>
          <a:bodyPr/>
          <a:lstStyle/>
          <a:p>
            <a:r>
              <a:rPr lang="en-US" sz="4000" dirty="0">
                <a:solidFill>
                  <a:srgbClr val="EBEBEB"/>
                </a:solidFill>
              </a:rPr>
              <a:t>GAYNOR</a:t>
            </a:r>
            <a:endParaRPr lang="en-GB" sz="4000" dirty="0"/>
          </a:p>
        </p:txBody>
      </p:sp>
      <p:sp>
        <p:nvSpPr>
          <p:cNvPr id="3" name="Content Placeholder 2">
            <a:extLst>
              <a:ext uri="{FF2B5EF4-FFF2-40B4-BE49-F238E27FC236}">
                <a16:creationId xmlns:a16="http://schemas.microsoft.com/office/drawing/2014/main" id="{1BE07AF1-DC8D-4E2A-99F1-B666141451DD}"/>
              </a:ext>
            </a:extLst>
          </p:cNvPr>
          <p:cNvSpPr>
            <a:spLocks noGrp="1"/>
          </p:cNvSpPr>
          <p:nvPr>
            <p:ph idx="1"/>
          </p:nvPr>
        </p:nvSpPr>
        <p:spPr>
          <a:xfrm>
            <a:off x="395537" y="2204864"/>
            <a:ext cx="8280920" cy="2304256"/>
          </a:xfrm>
        </p:spPr>
        <p:txBody>
          <a:bodyPr>
            <a:normAutofit/>
          </a:bodyPr>
          <a:lstStyle/>
          <a:p>
            <a:r>
              <a:rPr lang="en-US" sz="1700" dirty="0">
                <a:latin typeface="Century Gothic" panose="020B0502020202020204" pitchFamily="34" charset="0"/>
                <a:cs typeface="Calibri"/>
              </a:rPr>
              <a:t>Gaynor is a Care Worker.  She tested positive last month and completed her 7-day self-isolation, returning to work once she felt well enough.  One day she gets a call from her husband, who is a keyworker and who has just received the results of a test arranged by his employer.  He has tested positive, even without symptoms, and must now go into 7-day self-isolation.  Gaynor </a:t>
            </a:r>
            <a:r>
              <a:rPr lang="en-US" sz="1700" dirty="0" err="1">
                <a:latin typeface="Century Gothic" panose="020B0502020202020204" pitchFamily="34" charset="0"/>
                <a:cs typeface="Calibri"/>
              </a:rPr>
              <a:t>sympathises</a:t>
            </a:r>
            <a:r>
              <a:rPr lang="en-US" sz="1700" dirty="0">
                <a:latin typeface="Century Gothic" panose="020B0502020202020204" pitchFamily="34" charset="0"/>
                <a:cs typeface="Calibri"/>
              </a:rPr>
              <a:t>, checks that he has paracetamol at home and plenty of water, but then carries on working as she does not need to self-isolate again as she has already had a positive test previously.</a:t>
            </a:r>
          </a:p>
          <a:p>
            <a:endParaRPr lang="en-GB" dirty="0"/>
          </a:p>
        </p:txBody>
      </p:sp>
      <p:graphicFrame>
        <p:nvGraphicFramePr>
          <p:cNvPr id="5" name="Table 4">
            <a:extLst>
              <a:ext uri="{FF2B5EF4-FFF2-40B4-BE49-F238E27FC236}">
                <a16:creationId xmlns:a16="http://schemas.microsoft.com/office/drawing/2014/main" id="{4D4287FA-34C6-4C26-A386-3454C440F527}"/>
              </a:ext>
            </a:extLst>
          </p:cNvPr>
          <p:cNvGraphicFramePr>
            <a:graphicFrameLocks noGrp="1"/>
          </p:cNvGraphicFramePr>
          <p:nvPr>
            <p:extLst>
              <p:ext uri="{D42A27DB-BD31-4B8C-83A1-F6EECF244321}">
                <p14:modId xmlns:p14="http://schemas.microsoft.com/office/powerpoint/2010/main" val="4095486375"/>
              </p:ext>
            </p:extLst>
          </p:nvPr>
        </p:nvGraphicFramePr>
        <p:xfrm>
          <a:off x="683568" y="4509120"/>
          <a:ext cx="7992889" cy="1931301"/>
        </p:xfrm>
        <a:graphic>
          <a:graphicData uri="http://schemas.openxmlformats.org/drawingml/2006/table">
            <a:tbl>
              <a:tblPr firstRow="1" bandRow="1">
                <a:tableStyleId>{8799B23B-EC83-4686-B30A-512413B5E67A}</a:tableStyleId>
              </a:tblPr>
              <a:tblGrid>
                <a:gridCol w="850086">
                  <a:extLst>
                    <a:ext uri="{9D8B030D-6E8A-4147-A177-3AD203B41FA5}">
                      <a16:colId xmlns:a16="http://schemas.microsoft.com/office/drawing/2014/main" val="2742388755"/>
                    </a:ext>
                  </a:extLst>
                </a:gridCol>
                <a:gridCol w="584879">
                  <a:extLst>
                    <a:ext uri="{9D8B030D-6E8A-4147-A177-3AD203B41FA5}">
                      <a16:colId xmlns:a16="http://schemas.microsoft.com/office/drawing/2014/main" val="3629171777"/>
                    </a:ext>
                  </a:extLst>
                </a:gridCol>
                <a:gridCol w="1667600">
                  <a:extLst>
                    <a:ext uri="{9D8B030D-6E8A-4147-A177-3AD203B41FA5}">
                      <a16:colId xmlns:a16="http://schemas.microsoft.com/office/drawing/2014/main" val="4232796989"/>
                    </a:ext>
                  </a:extLst>
                </a:gridCol>
                <a:gridCol w="526486">
                  <a:extLst>
                    <a:ext uri="{9D8B030D-6E8A-4147-A177-3AD203B41FA5}">
                      <a16:colId xmlns:a16="http://schemas.microsoft.com/office/drawing/2014/main" val="2339604851"/>
                    </a:ext>
                  </a:extLst>
                </a:gridCol>
                <a:gridCol w="526486">
                  <a:extLst>
                    <a:ext uri="{9D8B030D-6E8A-4147-A177-3AD203B41FA5}">
                      <a16:colId xmlns:a16="http://schemas.microsoft.com/office/drawing/2014/main" val="3495815561"/>
                    </a:ext>
                  </a:extLst>
                </a:gridCol>
                <a:gridCol w="957031">
                  <a:extLst>
                    <a:ext uri="{9D8B030D-6E8A-4147-A177-3AD203B41FA5}">
                      <a16:colId xmlns:a16="http://schemas.microsoft.com/office/drawing/2014/main" val="1009005759"/>
                    </a:ext>
                  </a:extLst>
                </a:gridCol>
                <a:gridCol w="1864787">
                  <a:extLst>
                    <a:ext uri="{9D8B030D-6E8A-4147-A177-3AD203B41FA5}">
                      <a16:colId xmlns:a16="http://schemas.microsoft.com/office/drawing/2014/main" val="3323459848"/>
                    </a:ext>
                  </a:extLst>
                </a:gridCol>
                <a:gridCol w="1015534">
                  <a:extLst>
                    <a:ext uri="{9D8B030D-6E8A-4147-A177-3AD203B41FA5}">
                      <a16:colId xmlns:a16="http://schemas.microsoft.com/office/drawing/2014/main" val="350149283"/>
                    </a:ext>
                  </a:extLst>
                </a:gridCol>
              </a:tblGrid>
              <a:tr h="360040">
                <a:tc rowSpan="4">
                  <a:txBody>
                    <a:bodyPr/>
                    <a:lstStyle/>
                    <a:p>
                      <a:pPr lvl="0">
                        <a:buNone/>
                      </a:pPr>
                      <a:r>
                        <a:rPr lang="en-US" sz="1000">
                          <a:solidFill>
                            <a:srgbClr val="FF0000"/>
                          </a:solidFill>
                        </a:rPr>
                        <a:t>JUNE</a:t>
                      </a:r>
                    </a:p>
                  </a:txBody>
                  <a:tcPr marL="37648" marR="37648" marT="18824" marB="18824"/>
                </a:tc>
                <a:tc>
                  <a:txBody>
                    <a:bodyPr/>
                    <a:lstStyle/>
                    <a:p>
                      <a:r>
                        <a:rPr lang="en-US" sz="1000" b="0">
                          <a:solidFill>
                            <a:srgbClr val="FF0000"/>
                          </a:solidFill>
                        </a:rPr>
                        <a:t>1</a:t>
                      </a:r>
                    </a:p>
                  </a:txBody>
                  <a:tcPr marL="37648" marR="37648" marT="18824" marB="18824">
                    <a:solidFill>
                      <a:schemeClr val="bg1"/>
                    </a:solidFill>
                  </a:tcPr>
                </a:tc>
                <a:tc>
                  <a:txBody>
                    <a:bodyPr/>
                    <a:lstStyle/>
                    <a:p>
                      <a:r>
                        <a:rPr lang="en-US" sz="1000" b="0">
                          <a:solidFill>
                            <a:srgbClr val="FF0000"/>
                          </a:solidFill>
                        </a:rPr>
                        <a:t>2</a:t>
                      </a:r>
                      <a:r>
                        <a:rPr lang="en-US" sz="1000" b="0"/>
                        <a:t> </a:t>
                      </a:r>
                      <a:r>
                        <a:rPr lang="en-US" sz="700" b="0"/>
                        <a:t> </a:t>
                      </a:r>
                    </a:p>
                  </a:txBody>
                  <a:tcPr marL="37648" marR="37648" marT="18824" marB="18824">
                    <a:solidFill>
                      <a:schemeClr val="bg1"/>
                    </a:solidFill>
                  </a:tcPr>
                </a:tc>
                <a:tc>
                  <a:txBody>
                    <a:bodyPr/>
                    <a:lstStyle/>
                    <a:p>
                      <a:r>
                        <a:rPr lang="en-US" sz="1000" b="0">
                          <a:solidFill>
                            <a:srgbClr val="FF0000"/>
                          </a:solidFill>
                        </a:rPr>
                        <a:t>3</a:t>
                      </a:r>
                      <a:r>
                        <a:rPr lang="en-US" sz="700" b="0"/>
                        <a:t>  </a:t>
                      </a:r>
                    </a:p>
                  </a:txBody>
                  <a:tcPr marL="37648" marR="37648" marT="18824" marB="18824">
                    <a:solidFill>
                      <a:schemeClr val="bg1"/>
                    </a:solidFill>
                  </a:tcPr>
                </a:tc>
                <a:tc>
                  <a:txBody>
                    <a:bodyPr/>
                    <a:lstStyle/>
                    <a:p>
                      <a:r>
                        <a:rPr lang="en-US" sz="1000" b="0">
                          <a:solidFill>
                            <a:srgbClr val="FF0000"/>
                          </a:solidFill>
                        </a:rPr>
                        <a:t>4</a:t>
                      </a:r>
                    </a:p>
                  </a:txBody>
                  <a:tcPr marL="37648" marR="37648" marT="18824" marB="18824">
                    <a:solidFill>
                      <a:schemeClr val="bg1"/>
                    </a:solidFill>
                  </a:tcPr>
                </a:tc>
                <a:tc>
                  <a:txBody>
                    <a:bodyPr/>
                    <a:lstStyle/>
                    <a:p>
                      <a:r>
                        <a:rPr lang="en-US" sz="1000" b="0">
                          <a:solidFill>
                            <a:srgbClr val="FF0000"/>
                          </a:solidFill>
                        </a:rPr>
                        <a:t>5</a:t>
                      </a:r>
                      <a:r>
                        <a:rPr lang="en-US" sz="700" b="0"/>
                        <a:t> </a:t>
                      </a:r>
                    </a:p>
                  </a:txBody>
                  <a:tcPr marL="37648" marR="37648" marT="18824" marB="18824">
                    <a:solidFill>
                      <a:schemeClr val="bg1"/>
                    </a:solidFill>
                  </a:tcPr>
                </a:tc>
                <a:tc>
                  <a:txBody>
                    <a:bodyPr/>
                    <a:lstStyle/>
                    <a:p>
                      <a:r>
                        <a:rPr lang="en-US" sz="1000" b="0">
                          <a:solidFill>
                            <a:srgbClr val="FF0000"/>
                          </a:solidFill>
                        </a:rPr>
                        <a:t>6</a:t>
                      </a:r>
                    </a:p>
                  </a:txBody>
                  <a:tcPr marL="37648" marR="37648" marT="18824" marB="18824">
                    <a:solidFill>
                      <a:schemeClr val="bg1"/>
                    </a:solidFill>
                  </a:tcPr>
                </a:tc>
                <a:tc>
                  <a:txBody>
                    <a:bodyPr/>
                    <a:lstStyle/>
                    <a:p>
                      <a:r>
                        <a:rPr lang="en-US" sz="1000" b="0" dirty="0">
                          <a:solidFill>
                            <a:srgbClr val="FF0000"/>
                          </a:solidFill>
                        </a:rPr>
                        <a:t>7 </a:t>
                      </a:r>
                    </a:p>
                  </a:txBody>
                  <a:tcPr marL="37648" marR="37648" marT="18824" marB="18824">
                    <a:solidFill>
                      <a:schemeClr val="bg1"/>
                    </a:solidFill>
                  </a:tcPr>
                </a:tc>
                <a:extLst>
                  <a:ext uri="{0D108BD9-81ED-4DB2-BD59-A6C34878D82A}">
                    <a16:rowId xmlns:a16="http://schemas.microsoft.com/office/drawing/2014/main" val="381753261"/>
                  </a:ext>
                </a:extLst>
              </a:tr>
              <a:tr h="576064">
                <a:tc vMerge="1">
                  <a:txBody>
                    <a:bodyPr/>
                    <a:lstStyle/>
                    <a:p>
                      <a:endParaRPr lang="en-US"/>
                    </a:p>
                  </a:txBody>
                  <a:tcPr/>
                </a:tc>
                <a:tc>
                  <a:txBody>
                    <a:bodyPr/>
                    <a:lstStyle/>
                    <a:p>
                      <a:r>
                        <a:rPr lang="en-US" sz="1000">
                          <a:solidFill>
                            <a:srgbClr val="FF0000"/>
                          </a:solidFill>
                        </a:rPr>
                        <a:t>8 </a:t>
                      </a:r>
                      <a:endParaRPr lang="en-US" sz="700">
                        <a:solidFill>
                          <a:schemeClr val="tx1"/>
                        </a:solidFill>
                      </a:endParaRPr>
                    </a:p>
                  </a:txBody>
                  <a:tcPr marL="37648" marR="37648" marT="18824" marB="18824">
                    <a:solidFill>
                      <a:schemeClr val="bg1"/>
                    </a:solidFill>
                  </a:tcPr>
                </a:tc>
                <a:tc>
                  <a:txBody>
                    <a:bodyPr/>
                    <a:lstStyle/>
                    <a:p>
                      <a:r>
                        <a:rPr lang="en-US" sz="1000" dirty="0">
                          <a:solidFill>
                            <a:srgbClr val="FF0000"/>
                          </a:solidFill>
                        </a:rPr>
                        <a:t>9  </a:t>
                      </a:r>
                      <a:r>
                        <a:rPr lang="en-US" sz="1000" dirty="0">
                          <a:solidFill>
                            <a:schemeClr val="tx1"/>
                          </a:solidFill>
                        </a:rPr>
                        <a:t>Gaynor gets a call from her husband who has tested positive and must self-isolate – Gaynor carries on working</a:t>
                      </a:r>
                      <a:endParaRPr lang="en-US" sz="1000" b="0" i="0" u="none" strike="noStrike" noProof="0" dirty="0">
                        <a:solidFill>
                          <a:schemeClr val="tx1"/>
                        </a:solidFill>
                        <a:latin typeface="Century Gothic"/>
                      </a:endParaRPr>
                    </a:p>
                  </a:txBody>
                  <a:tcPr marL="37648" marR="37648" marT="18824" marB="18824">
                    <a:solidFill>
                      <a:schemeClr val="bg1"/>
                    </a:solidFill>
                  </a:tcPr>
                </a:tc>
                <a:tc>
                  <a:txBody>
                    <a:bodyPr/>
                    <a:lstStyle/>
                    <a:p>
                      <a:r>
                        <a:rPr lang="en-US" sz="1000" dirty="0">
                          <a:solidFill>
                            <a:srgbClr val="FF0000"/>
                          </a:solidFill>
                        </a:rPr>
                        <a:t>10</a:t>
                      </a:r>
                      <a:endParaRPr lang="en-US" sz="700" b="0" i="0" u="none" strike="noStrike" noProof="0" dirty="0">
                        <a:solidFill>
                          <a:schemeClr val="tx1"/>
                        </a:solidFill>
                        <a:latin typeface="Century Gothic"/>
                      </a:endParaRPr>
                    </a:p>
                  </a:txBody>
                  <a:tcPr marL="37648" marR="37648" marT="18824" marB="18824">
                    <a:solidFill>
                      <a:schemeClr val="bg1"/>
                    </a:solidFill>
                  </a:tcPr>
                </a:tc>
                <a:tc>
                  <a:txBody>
                    <a:bodyPr/>
                    <a:lstStyle/>
                    <a:p>
                      <a:r>
                        <a:rPr lang="en-US" sz="1000">
                          <a:solidFill>
                            <a:srgbClr val="FF0000"/>
                          </a:solidFill>
                        </a:rPr>
                        <a:t>11</a:t>
                      </a:r>
                    </a:p>
                  </a:txBody>
                  <a:tcPr marL="37648" marR="37648" marT="18824" marB="18824">
                    <a:solidFill>
                      <a:schemeClr val="bg1"/>
                    </a:solidFill>
                  </a:tcPr>
                </a:tc>
                <a:tc>
                  <a:txBody>
                    <a:bodyPr/>
                    <a:lstStyle/>
                    <a:p>
                      <a:r>
                        <a:rPr lang="en-US" sz="1000" dirty="0">
                          <a:solidFill>
                            <a:srgbClr val="FF0000"/>
                          </a:solidFill>
                        </a:rPr>
                        <a:t>12 </a:t>
                      </a:r>
                      <a:endParaRPr lang="en-US" sz="1000" dirty="0">
                        <a:solidFill>
                          <a:schemeClr val="tx1"/>
                        </a:solidFill>
                      </a:endParaRPr>
                    </a:p>
                  </a:txBody>
                  <a:tcPr marL="37648" marR="37648" marT="18824" marB="18824">
                    <a:solidFill>
                      <a:schemeClr val="bg1"/>
                    </a:solidFill>
                  </a:tcPr>
                </a:tc>
                <a:tc>
                  <a:txBody>
                    <a:bodyPr/>
                    <a:lstStyle/>
                    <a:p>
                      <a:r>
                        <a:rPr lang="en-US" sz="1000" dirty="0">
                          <a:solidFill>
                            <a:srgbClr val="FF0000"/>
                          </a:solidFill>
                        </a:rPr>
                        <a:t>13 </a:t>
                      </a:r>
                      <a:endParaRPr lang="en-US" sz="1000" dirty="0">
                        <a:solidFill>
                          <a:schemeClr val="tx1"/>
                        </a:solidFill>
                      </a:endParaRPr>
                    </a:p>
                  </a:txBody>
                  <a:tcPr marL="37648" marR="37648" marT="18824" marB="18824">
                    <a:solidFill>
                      <a:schemeClr val="bg1"/>
                    </a:solidFill>
                  </a:tcPr>
                </a:tc>
                <a:tc>
                  <a:txBody>
                    <a:bodyPr/>
                    <a:lstStyle/>
                    <a:p>
                      <a:r>
                        <a:rPr lang="en-US" sz="1000" dirty="0">
                          <a:solidFill>
                            <a:srgbClr val="FF0000"/>
                          </a:solidFill>
                        </a:rPr>
                        <a:t>14  </a:t>
                      </a:r>
                      <a:endParaRPr lang="en-US" sz="1000" dirty="0">
                        <a:solidFill>
                          <a:schemeClr val="tx1"/>
                        </a:solidFill>
                      </a:endParaRPr>
                    </a:p>
                  </a:txBody>
                  <a:tcPr marL="37648" marR="37648" marT="18824" marB="18824">
                    <a:solidFill>
                      <a:schemeClr val="bg1"/>
                    </a:solidFill>
                  </a:tcPr>
                </a:tc>
                <a:extLst>
                  <a:ext uri="{0D108BD9-81ED-4DB2-BD59-A6C34878D82A}">
                    <a16:rowId xmlns:a16="http://schemas.microsoft.com/office/drawing/2014/main" val="220673069"/>
                  </a:ext>
                </a:extLst>
              </a:tr>
              <a:tr h="581565">
                <a:tc vMerge="1">
                  <a:txBody>
                    <a:bodyPr/>
                    <a:lstStyle/>
                    <a:p>
                      <a:endParaRPr lang="en-US"/>
                    </a:p>
                  </a:txBody>
                  <a:tcPr/>
                </a:tc>
                <a:tc>
                  <a:txBody>
                    <a:bodyPr/>
                    <a:lstStyle/>
                    <a:p>
                      <a:pPr lvl="0">
                        <a:buNone/>
                      </a:pPr>
                      <a:r>
                        <a:rPr lang="en-US" sz="1000" dirty="0">
                          <a:solidFill>
                            <a:srgbClr val="FF0000"/>
                          </a:solidFill>
                        </a:rPr>
                        <a:t>15 </a:t>
                      </a:r>
                      <a:endParaRPr lang="en-US" sz="700" b="0" i="0" u="none" strike="noStrike" noProof="0" dirty="0">
                        <a:solidFill>
                          <a:schemeClr val="tx1"/>
                        </a:solidFill>
                        <a:latin typeface="Century Gothic"/>
                      </a:endParaRPr>
                    </a:p>
                  </a:txBody>
                  <a:tcPr marL="37648" marR="37648" marT="18824" marB="18824">
                    <a:solidFill>
                      <a:schemeClr val="bg1"/>
                    </a:solidFill>
                  </a:tcPr>
                </a:tc>
                <a:tc>
                  <a:txBody>
                    <a:bodyPr/>
                    <a:lstStyle/>
                    <a:p>
                      <a:pPr lvl="0">
                        <a:buNone/>
                      </a:pPr>
                      <a:r>
                        <a:rPr lang="en-US" sz="1000" dirty="0">
                          <a:solidFill>
                            <a:srgbClr val="FF0000"/>
                          </a:solidFill>
                        </a:rPr>
                        <a:t>16</a:t>
                      </a:r>
                      <a:endParaRPr lang="en-US" sz="700" b="0" i="0" u="none" strike="noStrike" noProof="0" dirty="0">
                        <a:solidFill>
                          <a:schemeClr val="tx1"/>
                        </a:solidFill>
                        <a:latin typeface="Century Gothic"/>
                      </a:endParaRPr>
                    </a:p>
                  </a:txBody>
                  <a:tcPr marL="37648" marR="37648" marT="18824" marB="18824">
                    <a:solidFill>
                      <a:schemeClr val="bg1"/>
                    </a:solidFill>
                  </a:tcPr>
                </a:tc>
                <a:tc>
                  <a:txBody>
                    <a:bodyPr/>
                    <a:lstStyle/>
                    <a:p>
                      <a:pPr lvl="0">
                        <a:buNone/>
                      </a:pPr>
                      <a:r>
                        <a:rPr lang="en-US" sz="1000">
                          <a:solidFill>
                            <a:srgbClr val="FF0000"/>
                          </a:solidFill>
                        </a:rPr>
                        <a:t>17</a:t>
                      </a:r>
                    </a:p>
                  </a:txBody>
                  <a:tcPr marL="37648" marR="37648" marT="18824" marB="18824">
                    <a:solidFill>
                      <a:schemeClr val="bg1"/>
                    </a:solidFill>
                  </a:tcPr>
                </a:tc>
                <a:tc>
                  <a:txBody>
                    <a:bodyPr/>
                    <a:lstStyle/>
                    <a:p>
                      <a:pPr lvl="0">
                        <a:buNone/>
                      </a:pPr>
                      <a:r>
                        <a:rPr lang="en-US" sz="1000">
                          <a:solidFill>
                            <a:srgbClr val="FF0000"/>
                          </a:solidFill>
                        </a:rPr>
                        <a:t>18</a:t>
                      </a:r>
                    </a:p>
                  </a:txBody>
                  <a:tcPr marL="37648" marR="37648" marT="18824" marB="18824">
                    <a:solidFill>
                      <a:schemeClr val="bg1"/>
                    </a:solidFill>
                  </a:tcPr>
                </a:tc>
                <a:tc>
                  <a:txBody>
                    <a:bodyPr/>
                    <a:lstStyle/>
                    <a:p>
                      <a:pPr lvl="0">
                        <a:buNone/>
                      </a:pPr>
                      <a:r>
                        <a:rPr lang="en-US" sz="1000">
                          <a:solidFill>
                            <a:srgbClr val="FF0000"/>
                          </a:solidFill>
                        </a:rPr>
                        <a:t>19</a:t>
                      </a:r>
                    </a:p>
                  </a:txBody>
                  <a:tcPr marL="37648" marR="37648" marT="18824" marB="18824">
                    <a:solidFill>
                      <a:schemeClr val="bg1"/>
                    </a:solidFill>
                  </a:tcPr>
                </a:tc>
                <a:tc>
                  <a:txBody>
                    <a:bodyPr/>
                    <a:lstStyle/>
                    <a:p>
                      <a:pPr lvl="0">
                        <a:buNone/>
                      </a:pPr>
                      <a:r>
                        <a:rPr lang="en-US" sz="1000">
                          <a:solidFill>
                            <a:srgbClr val="FF0000"/>
                          </a:solidFill>
                        </a:rPr>
                        <a:t>20</a:t>
                      </a:r>
                    </a:p>
                  </a:txBody>
                  <a:tcPr marL="37648" marR="37648" marT="18824" marB="18824">
                    <a:solidFill>
                      <a:schemeClr val="bg1"/>
                    </a:solidFill>
                  </a:tcPr>
                </a:tc>
                <a:tc>
                  <a:txBody>
                    <a:bodyPr/>
                    <a:lstStyle/>
                    <a:p>
                      <a:pPr lvl="0">
                        <a:buNone/>
                      </a:pPr>
                      <a:r>
                        <a:rPr lang="en-US" sz="1000" dirty="0">
                          <a:solidFill>
                            <a:srgbClr val="FF0000"/>
                          </a:solidFill>
                        </a:rPr>
                        <a:t>21</a:t>
                      </a:r>
                    </a:p>
                  </a:txBody>
                  <a:tcPr marL="37648" marR="37648" marT="18824" marB="18824">
                    <a:solidFill>
                      <a:schemeClr val="bg1"/>
                    </a:solidFill>
                  </a:tcPr>
                </a:tc>
                <a:extLst>
                  <a:ext uri="{0D108BD9-81ED-4DB2-BD59-A6C34878D82A}">
                    <a16:rowId xmlns:a16="http://schemas.microsoft.com/office/drawing/2014/main" val="2709876620"/>
                  </a:ext>
                </a:extLst>
              </a:tr>
              <a:tr h="155553">
                <a:tc vMerge="1">
                  <a:txBody>
                    <a:bodyPr/>
                    <a:lstStyle/>
                    <a:p>
                      <a:endParaRPr lang="en-US"/>
                    </a:p>
                  </a:txBody>
                  <a:tcPr marL="54172" marR="54172" marT="27086" marB="27086"/>
                </a:tc>
                <a:tc>
                  <a:txBody>
                    <a:bodyPr/>
                    <a:lstStyle/>
                    <a:p>
                      <a:pPr lvl="0">
                        <a:buNone/>
                      </a:pPr>
                      <a:r>
                        <a:rPr lang="en-US" sz="1000">
                          <a:solidFill>
                            <a:srgbClr val="FF0000"/>
                          </a:solidFill>
                        </a:rPr>
                        <a:t>22</a:t>
                      </a:r>
                    </a:p>
                  </a:txBody>
                  <a:tcPr marL="37648" marR="37648" marT="18824" marB="18824">
                    <a:solidFill>
                      <a:schemeClr val="bg1"/>
                    </a:solidFill>
                  </a:tcPr>
                </a:tc>
                <a:tc>
                  <a:txBody>
                    <a:bodyPr/>
                    <a:lstStyle/>
                    <a:p>
                      <a:pPr lvl="0">
                        <a:buNone/>
                      </a:pPr>
                      <a:r>
                        <a:rPr lang="en-US" sz="1000">
                          <a:solidFill>
                            <a:srgbClr val="FF0000"/>
                          </a:solidFill>
                        </a:rPr>
                        <a:t>23</a:t>
                      </a:r>
                    </a:p>
                  </a:txBody>
                  <a:tcPr marL="37648" marR="37648" marT="18824" marB="18824">
                    <a:solidFill>
                      <a:schemeClr val="bg1"/>
                    </a:solidFill>
                  </a:tcPr>
                </a:tc>
                <a:tc>
                  <a:txBody>
                    <a:bodyPr/>
                    <a:lstStyle/>
                    <a:p>
                      <a:pPr lvl="0">
                        <a:buNone/>
                      </a:pPr>
                      <a:r>
                        <a:rPr lang="en-US" sz="1000">
                          <a:solidFill>
                            <a:srgbClr val="FF0000"/>
                          </a:solidFill>
                        </a:rPr>
                        <a:t>24</a:t>
                      </a:r>
                    </a:p>
                  </a:txBody>
                  <a:tcPr marL="37648" marR="37648" marT="18824" marB="18824">
                    <a:solidFill>
                      <a:schemeClr val="bg1"/>
                    </a:solidFill>
                  </a:tcPr>
                </a:tc>
                <a:tc>
                  <a:txBody>
                    <a:bodyPr/>
                    <a:lstStyle/>
                    <a:p>
                      <a:pPr lvl="0">
                        <a:buNone/>
                      </a:pPr>
                      <a:r>
                        <a:rPr lang="en-US" sz="1000">
                          <a:solidFill>
                            <a:srgbClr val="FF0000"/>
                          </a:solidFill>
                        </a:rPr>
                        <a:t>25</a:t>
                      </a:r>
                    </a:p>
                  </a:txBody>
                  <a:tcPr marL="37648" marR="37648" marT="18824" marB="18824">
                    <a:solidFill>
                      <a:schemeClr val="bg1"/>
                    </a:solidFill>
                  </a:tcPr>
                </a:tc>
                <a:tc>
                  <a:txBody>
                    <a:bodyPr/>
                    <a:lstStyle/>
                    <a:p>
                      <a:pPr lvl="0">
                        <a:buNone/>
                      </a:pPr>
                      <a:r>
                        <a:rPr lang="en-US" sz="1000">
                          <a:solidFill>
                            <a:srgbClr val="FF0000"/>
                          </a:solidFill>
                        </a:rPr>
                        <a:t>26</a:t>
                      </a:r>
                    </a:p>
                  </a:txBody>
                  <a:tcPr marL="37648" marR="37648" marT="18824" marB="18824">
                    <a:solidFill>
                      <a:schemeClr val="bg1"/>
                    </a:solidFill>
                  </a:tcPr>
                </a:tc>
                <a:tc>
                  <a:txBody>
                    <a:bodyPr/>
                    <a:lstStyle/>
                    <a:p>
                      <a:pPr lvl="0">
                        <a:buNone/>
                      </a:pPr>
                      <a:r>
                        <a:rPr lang="en-US" sz="1000">
                          <a:solidFill>
                            <a:srgbClr val="FF0000"/>
                          </a:solidFill>
                        </a:rPr>
                        <a:t>27</a:t>
                      </a:r>
                    </a:p>
                  </a:txBody>
                  <a:tcPr marL="37648" marR="37648" marT="18824" marB="18824">
                    <a:solidFill>
                      <a:schemeClr val="bg1"/>
                    </a:solidFill>
                  </a:tcPr>
                </a:tc>
                <a:tc>
                  <a:txBody>
                    <a:bodyPr/>
                    <a:lstStyle/>
                    <a:p>
                      <a:pPr lvl="0">
                        <a:buNone/>
                      </a:pPr>
                      <a:r>
                        <a:rPr lang="en-US" sz="1000" dirty="0">
                          <a:solidFill>
                            <a:srgbClr val="FF0000"/>
                          </a:solidFill>
                        </a:rPr>
                        <a:t>28</a:t>
                      </a:r>
                    </a:p>
                  </a:txBody>
                  <a:tcPr marL="37648" marR="37648" marT="18824" marB="18824">
                    <a:solidFill>
                      <a:schemeClr val="bg1"/>
                    </a:solidFill>
                  </a:tcPr>
                </a:tc>
                <a:extLst>
                  <a:ext uri="{0D108BD9-81ED-4DB2-BD59-A6C34878D82A}">
                    <a16:rowId xmlns:a16="http://schemas.microsoft.com/office/drawing/2014/main" val="1938292062"/>
                  </a:ext>
                </a:extLst>
              </a:tr>
            </a:tbl>
          </a:graphicData>
        </a:graphic>
      </p:graphicFrame>
    </p:spTree>
    <p:extLst>
      <p:ext uri="{BB962C8B-B14F-4D97-AF65-F5344CB8AC3E}">
        <p14:creationId xmlns:p14="http://schemas.microsoft.com/office/powerpoint/2010/main" val="701754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1CF09D77186074F96B19FF2E12C3DA8" ma:contentTypeVersion="0" ma:contentTypeDescription="Create a new document." ma:contentTypeScope="" ma:versionID="05ffa5a5b838780054c5003acc288b80">
  <xsd:schema xmlns:xsd="http://www.w3.org/2001/XMLSchema" xmlns:xs="http://www.w3.org/2001/XMLSchema" xmlns:p="http://schemas.microsoft.com/office/2006/metadata/properties" xmlns:ns1="http://schemas.microsoft.com/sharepoint/v3" xmlns:ns2="904e80dc-3d07-4ddf-b9ab-3080e8f1a197" targetNamespace="http://schemas.microsoft.com/office/2006/metadata/properties" ma:root="true" ma:fieldsID="51c5b823d3e967a9beab2a23b2860e2d" ns1:_="" ns2:_="">
    <xsd:import namespace="http://schemas.microsoft.com/sharepoint/v3"/>
    <xsd:import namespace="904e80dc-3d07-4ddf-b9ab-3080e8f1a197"/>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04e80dc-3d07-4ddf-b9ab-3080e8f1a197"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904e80dc-3d07-4ddf-b9ab-3080e8f1a197">MAIN-457-19</_dlc_DocId>
    <_dlc_DocIdUrl xmlns="904e80dc-3d07-4ddf-b9ab-3080e8f1a197">
      <Url>http://intranet.jrf.org.uk/tools-resources/_layouts/DocIdRedir.aspx?ID=MAIN-457-19</Url>
      <Description>MAIN-457-19</Description>
    </_dlc_DocIdUrl>
    <_dlc_DocIdPersistId xmlns="904e80dc-3d07-4ddf-b9ab-3080e8f1a197">false</_dlc_DocIdPersistId>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C2661DB-7BAE-4776-A8D2-02E52CA9D5D0}">
  <ds:schemaRefs>
    <ds:schemaRef ds:uri="http://schemas.microsoft.com/sharepoint/events"/>
  </ds:schemaRefs>
</ds:datastoreItem>
</file>

<file path=customXml/itemProps2.xml><?xml version="1.0" encoding="utf-8"?>
<ds:datastoreItem xmlns:ds="http://schemas.openxmlformats.org/officeDocument/2006/customXml" ds:itemID="{E5FB77F7-6C2D-4F37-84A7-A61FF12FEF86}">
  <ds:schemaRefs>
    <ds:schemaRef ds:uri="http://schemas.microsoft.com/sharepoint/v3/contenttype/forms"/>
  </ds:schemaRefs>
</ds:datastoreItem>
</file>

<file path=customXml/itemProps3.xml><?xml version="1.0" encoding="utf-8"?>
<ds:datastoreItem xmlns:ds="http://schemas.openxmlformats.org/officeDocument/2006/customXml" ds:itemID="{2B8D307F-8D7B-44E7-B9DA-713E43DA3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04e80dc-3d07-4ddf-b9ab-3080e8f1a1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2451279-8E07-4671-B5D5-6B0610C29E41}">
  <ds:schemaRefs>
    <ds:schemaRef ds:uri="http://schemas.microsoft.com/office/2006/metadata/properties"/>
    <ds:schemaRef ds:uri="http://schemas.microsoft.com/office/infopath/2007/PartnerControls"/>
    <ds:schemaRef ds:uri="904e80dc-3d07-4ddf-b9ab-3080e8f1a197"/>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322</TotalTime>
  <Words>1302</Words>
  <Application>Microsoft Office PowerPoint</Application>
  <PresentationFormat>On-screen Show (4:3)</PresentationFormat>
  <Paragraphs>233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Wingdings</vt:lpstr>
      <vt:lpstr>Wingdings 3</vt:lpstr>
      <vt:lpstr>Ion Boardroom</vt:lpstr>
      <vt:lpstr>STAFF TESTING AND SELF-ISOLATION GUIDE</vt:lpstr>
      <vt:lpstr>Staff testing and Self-Isolation Guide</vt:lpstr>
      <vt:lpstr>AMANDA</vt:lpstr>
      <vt:lpstr>BRENDA</vt:lpstr>
      <vt:lpstr>CLIVE</vt:lpstr>
      <vt:lpstr>DEBBIE</vt:lpstr>
      <vt:lpstr>EVA</vt:lpstr>
      <vt:lpstr>FERGUS</vt:lpstr>
      <vt:lpstr>GAYNOR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TESTING AND SELF-ISOLATION GUIDE</dc:title>
  <dc:creator>Sue Norton</dc:creator>
  <cp:lastModifiedBy>Sarah Jones</cp:lastModifiedBy>
  <cp:revision>14</cp:revision>
  <dcterms:created xsi:type="dcterms:W3CDTF">2020-05-14T11:41:41Z</dcterms:created>
  <dcterms:modified xsi:type="dcterms:W3CDTF">2020-05-21T12:06:19Z</dcterms:modified>
</cp:coreProperties>
</file>